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0"/>
  </p:notesMasterIdLst>
  <p:sldIdLst>
    <p:sldId id="257" r:id="rId3"/>
    <p:sldId id="259" r:id="rId4"/>
    <p:sldId id="269" r:id="rId5"/>
    <p:sldId id="273" r:id="rId6"/>
    <p:sldId id="270" r:id="rId7"/>
    <p:sldId id="272"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p:scale>
          <a:sx n="75" d="100"/>
          <a:sy n="75" d="100"/>
        </p:scale>
        <p:origin x="1712" y="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4078B-F744-4944-82DB-82B15D127601}" type="datetimeFigureOut">
              <a:t>1/14/25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E35D1-73B9-4B99-A506-64499AD8CBD2}" type="slidenum">
              <a:t>‹#›</a:t>
            </a:fld>
            <a:endParaRPr lang="en-US"/>
          </a:p>
        </p:txBody>
      </p:sp>
    </p:spTree>
    <p:extLst>
      <p:ext uri="{BB962C8B-B14F-4D97-AF65-F5344CB8AC3E}">
        <p14:creationId xmlns:p14="http://schemas.microsoft.com/office/powerpoint/2010/main" val="9545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Introduce the presentation topic: "Survival of </a:t>
            </a:r>
            <a:r>
              <a:rPr lang="en-US" i="1" dirty="0"/>
              <a:t>Salmonella</a:t>
            </a:r>
            <a:r>
              <a:rPr lang="en-US" dirty="0"/>
              <a:t> on Biodegradable Mulch, Landscape Fabric, and Plastic Mulch."</a:t>
            </a:r>
          </a:p>
          <a:p>
            <a:pPr marL="171450" indent="-171450">
              <a:buFont typeface="Arial"/>
              <a:buChar char="•"/>
            </a:pPr>
            <a:r>
              <a:rPr lang="en-US" dirty="0"/>
              <a:t>Mention the overarching research objective and the importance of understanding pathogen behavior on various ground covers used in agriculture and landscaping.</a:t>
            </a:r>
            <a:endParaRPr lang="en-US" dirty="0">
              <a:ea typeface="Calibri"/>
              <a:cs typeface="Calibri"/>
            </a:endParaRPr>
          </a:p>
          <a:p>
            <a:pPr marL="171450" indent="-171450">
              <a:buFont typeface="Arial"/>
              <a:buChar char="•"/>
            </a:pPr>
            <a:r>
              <a:rPr lang="en-US" dirty="0"/>
              <a:t>Briefly acknowledge the USDA Specialty Crops Research Initiative for funding this study.</a:t>
            </a:r>
          </a:p>
        </p:txBody>
      </p:sp>
      <p:sp>
        <p:nvSpPr>
          <p:cNvPr id="4" name="Slide Number Placeholder 3"/>
          <p:cNvSpPr>
            <a:spLocks noGrp="1"/>
          </p:cNvSpPr>
          <p:nvPr>
            <p:ph type="sldNum" sz="quarter" idx="5"/>
          </p:nvPr>
        </p:nvSpPr>
        <p:spPr/>
        <p:txBody>
          <a:bodyPr/>
          <a:lstStyle/>
          <a:p>
            <a:fld id="{9CB81D8A-1053-473A-BB3F-5006A4672A19}" type="slidenum">
              <a:rPr lang="en-US" smtClean="0"/>
              <a:t>1</a:t>
            </a:fld>
            <a:endParaRPr lang="en-US"/>
          </a:p>
        </p:txBody>
      </p:sp>
    </p:spTree>
    <p:extLst>
      <p:ext uri="{BB962C8B-B14F-4D97-AF65-F5344CB8AC3E}">
        <p14:creationId xmlns:p14="http://schemas.microsoft.com/office/powerpoint/2010/main" val="2527531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Highlight that </a:t>
            </a:r>
            <a:r>
              <a:rPr lang="en-US" i="1" dirty="0"/>
              <a:t>Salmonella</a:t>
            </a:r>
            <a:r>
              <a:rPr lang="en-US" dirty="0"/>
              <a:t> die-off rates varied significantly among tested ground covers.</a:t>
            </a:r>
          </a:p>
          <a:p>
            <a:pPr marL="171450" indent="-171450">
              <a:buFont typeface="Arial"/>
              <a:buChar char="•"/>
            </a:pPr>
            <a:r>
              <a:rPr lang="en-US" dirty="0"/>
              <a:t>Explain the observed bi- or tri-phasic die-off patterns.</a:t>
            </a:r>
            <a:endParaRPr lang="en-US" dirty="0">
              <a:ea typeface="Calibri"/>
              <a:cs typeface="Calibri"/>
            </a:endParaRPr>
          </a:p>
          <a:p>
            <a:pPr marL="171450" indent="-171450">
              <a:buFont typeface="Arial"/>
              <a:buChar char="•"/>
            </a:pPr>
            <a:r>
              <a:rPr lang="en-US" dirty="0"/>
              <a:t>Emphasize the slowest reduction of </a:t>
            </a:r>
            <a:r>
              <a:rPr lang="en-US" i="1" dirty="0"/>
              <a:t>Salmonella</a:t>
            </a:r>
            <a:r>
              <a:rPr lang="en-US" dirty="0"/>
              <a:t> occurred on biodegradable mulch within the first 30 days post-inoculation (dpi), and on landscape fabric by 140 dpi.</a:t>
            </a:r>
            <a:endParaRPr lang="en-US" dirty="0">
              <a:ea typeface="Calibri"/>
              <a:cs typeface="Calibri"/>
            </a:endParaRPr>
          </a:p>
          <a:p>
            <a:pPr marL="171450" indent="-171450">
              <a:buFont typeface="Arial"/>
              <a:buChar char="•"/>
            </a:pPr>
            <a:r>
              <a:rPr lang="en-US" dirty="0"/>
              <a:t>By 140 dpi, all materials exhibited over a 5-log reduction in </a:t>
            </a:r>
            <a:r>
              <a:rPr lang="en-US" i="1" dirty="0"/>
              <a:t>Salmonella</a:t>
            </a:r>
            <a:r>
              <a:rPr lang="en-US" dirty="0"/>
              <a:t>.</a:t>
            </a:r>
          </a:p>
        </p:txBody>
      </p:sp>
      <p:sp>
        <p:nvSpPr>
          <p:cNvPr id="4" name="Slide Number Placeholder 3"/>
          <p:cNvSpPr>
            <a:spLocks noGrp="1"/>
          </p:cNvSpPr>
          <p:nvPr>
            <p:ph type="sldNum" sz="quarter" idx="5"/>
          </p:nvPr>
        </p:nvSpPr>
        <p:spPr/>
        <p:txBody>
          <a:bodyPr/>
          <a:lstStyle/>
          <a:p>
            <a:fld id="{9B8C7E5E-AA62-4A50-8717-3552B22B0A16}" type="slidenum">
              <a:rPr lang="en-US"/>
              <a:t>2</a:t>
            </a:fld>
            <a:endParaRPr lang="en-US"/>
          </a:p>
        </p:txBody>
      </p:sp>
    </p:spTree>
    <p:extLst>
      <p:ext uri="{BB962C8B-B14F-4D97-AF65-F5344CB8AC3E}">
        <p14:creationId xmlns:p14="http://schemas.microsoft.com/office/powerpoint/2010/main" val="50267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Discuss the initial findings where biodegradable mulch showed the smallest reduction in </a:t>
            </a:r>
            <a:r>
              <a:rPr lang="en-US" i="1" dirty="0"/>
              <a:t>Salmonella</a:t>
            </a:r>
            <a:r>
              <a:rPr lang="en-US" dirty="0"/>
              <a:t> compared to landscape fabric and plastic mulch.</a:t>
            </a:r>
          </a:p>
          <a:p>
            <a:pPr marL="171450" indent="-171450">
              <a:buFont typeface="Arial"/>
              <a:buChar char="•"/>
            </a:pPr>
            <a:r>
              <a:rPr lang="en-US" dirty="0"/>
              <a:t>Mention that these results indicate a potential for extended survival of pathogens on biodegradable mulch early in the study.</a:t>
            </a:r>
            <a:endParaRPr lang="en-US" dirty="0">
              <a:ea typeface="Calibri"/>
              <a:cs typeface="Calibri"/>
            </a:endParaRPr>
          </a:p>
          <a:p>
            <a:pPr marL="171450" indent="-171450">
              <a:buFont typeface="Arial"/>
              <a:buChar char="•"/>
            </a:pPr>
            <a:r>
              <a:rPr lang="en-US" dirty="0"/>
              <a:t>Interpret the visual cues (solid yellow, dashed black, long dashed red) to represent the different ground cover materials.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8C7E5E-AA62-4A50-8717-3552B22B0A16}" type="slidenum">
              <a:rPr lang="en-US"/>
              <a:t>3</a:t>
            </a:fld>
            <a:endParaRPr lang="en-US"/>
          </a:p>
        </p:txBody>
      </p:sp>
    </p:spTree>
    <p:extLst>
      <p:ext uri="{BB962C8B-B14F-4D97-AF65-F5344CB8AC3E}">
        <p14:creationId xmlns:p14="http://schemas.microsoft.com/office/powerpoint/2010/main" val="314409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Highlight that after 60 dpi, reductions in </a:t>
            </a:r>
            <a:r>
              <a:rPr lang="en-US" i="1" dirty="0"/>
              <a:t>Salmonella</a:t>
            </a:r>
            <a:r>
              <a:rPr lang="en-US" dirty="0"/>
              <a:t> became stable across all tested materials.</a:t>
            </a:r>
          </a:p>
          <a:p>
            <a:pPr marL="171450" indent="-171450">
              <a:buFont typeface="Arial"/>
              <a:buChar char="•"/>
            </a:pPr>
            <a:r>
              <a:rPr lang="en-US" dirty="0"/>
              <a:t>Point out that by 90 dpi, differences between ground covers were not statistically significant.</a:t>
            </a:r>
            <a:endParaRPr lang="en-US" dirty="0">
              <a:ea typeface="Calibri"/>
              <a:cs typeface="Calibri"/>
            </a:endParaRPr>
          </a:p>
          <a:p>
            <a:pPr marL="171450" indent="-171450">
              <a:buFont typeface="Arial"/>
              <a:buChar char="•"/>
            </a:pPr>
            <a:r>
              <a:rPr lang="en-US" dirty="0"/>
              <a:t>Stress the importance of long-term pathogen monitoring to ensure effective mitigation strategies.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8C7E5E-AA62-4A50-8717-3552B22B0A16}" type="slidenum">
              <a:rPr lang="en-US"/>
              <a:t>4</a:t>
            </a:fld>
            <a:endParaRPr lang="en-US"/>
          </a:p>
        </p:txBody>
      </p:sp>
    </p:spTree>
    <p:extLst>
      <p:ext uri="{BB962C8B-B14F-4D97-AF65-F5344CB8AC3E}">
        <p14:creationId xmlns:p14="http://schemas.microsoft.com/office/powerpoint/2010/main" val="257704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Explain the survival trends at 140 dpi, where landscape fabric showed the highest residual </a:t>
            </a:r>
            <a:r>
              <a:rPr lang="en-US" i="1" dirty="0"/>
              <a:t>Salmonella</a:t>
            </a:r>
            <a:r>
              <a:rPr lang="en-US" dirty="0"/>
              <a:t> levels.</a:t>
            </a:r>
          </a:p>
          <a:p>
            <a:pPr marL="171450" indent="-171450">
              <a:buFont typeface="Arial"/>
              <a:buChar char="•"/>
            </a:pPr>
            <a:r>
              <a:rPr lang="en-US" dirty="0"/>
              <a:t>Reiterate the reduction exceeding 5-log CFU/cm² on all ground covers.</a:t>
            </a:r>
            <a:endParaRPr lang="en-US" dirty="0">
              <a:ea typeface="Calibri"/>
              <a:cs typeface="Calibri"/>
            </a:endParaRPr>
          </a:p>
          <a:p>
            <a:pPr marL="171450" indent="-171450">
              <a:buFont typeface="Arial"/>
              <a:buChar char="•"/>
            </a:pPr>
            <a:r>
              <a:rPr lang="en-US" dirty="0"/>
              <a:t>Suggest implications for pathogen risk assessment in agricultural settings using these materials.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8C7E5E-AA62-4A50-8717-3552B22B0A16}" type="slidenum">
              <a:rPr lang="en-US"/>
              <a:t>5</a:t>
            </a:fld>
            <a:endParaRPr lang="en-US"/>
          </a:p>
        </p:txBody>
      </p:sp>
    </p:spTree>
    <p:extLst>
      <p:ext uri="{BB962C8B-B14F-4D97-AF65-F5344CB8AC3E}">
        <p14:creationId xmlns:p14="http://schemas.microsoft.com/office/powerpoint/2010/main" val="4022971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Summarize the consistent lack of </a:t>
            </a:r>
            <a:r>
              <a:rPr lang="en-US" i="1" dirty="0"/>
              <a:t>Salmonella</a:t>
            </a:r>
            <a:r>
              <a:rPr lang="en-US" dirty="0"/>
              <a:t> growth throughout the study.</a:t>
            </a:r>
          </a:p>
          <a:p>
            <a:pPr marL="171450" indent="-171450">
              <a:buFont typeface="Arial"/>
              <a:buChar char="•"/>
            </a:pPr>
            <a:r>
              <a:rPr lang="en-US" dirty="0"/>
              <a:t>Clarify that while initial inoculum differences were statistically significant, their biological impact was minimal.</a:t>
            </a:r>
            <a:endParaRPr lang="en-US" dirty="0">
              <a:ea typeface="Calibri"/>
              <a:cs typeface="Calibri"/>
            </a:endParaRPr>
          </a:p>
          <a:p>
            <a:pPr marL="171450" indent="-171450">
              <a:buFont typeface="Arial"/>
              <a:buChar char="•"/>
            </a:pPr>
            <a:r>
              <a:rPr lang="en-US" dirty="0"/>
              <a:t>Discuss the practical significance of findings for growers and land managers using these materials.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8C7E5E-AA62-4A50-8717-3552B22B0A16}" type="slidenum">
              <a:rPr lang="en-US"/>
              <a:t>6</a:t>
            </a:fld>
            <a:endParaRPr lang="en-US"/>
          </a:p>
        </p:txBody>
      </p:sp>
    </p:spTree>
    <p:extLst>
      <p:ext uri="{BB962C8B-B14F-4D97-AF65-F5344CB8AC3E}">
        <p14:creationId xmlns:p14="http://schemas.microsoft.com/office/powerpoint/2010/main" val="255998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Share the contact details of the researchers (Alyssa A. Rosenbaum and Dr. Laura K. Strawn) for further inquiries.</a:t>
            </a:r>
          </a:p>
          <a:p>
            <a:pPr marL="171450" indent="-171450">
              <a:buFont typeface="Arial"/>
              <a:buChar char="•"/>
            </a:pPr>
            <a:r>
              <a:rPr lang="en-US"/>
              <a:t>Encourage the audience to access the paper for detailed data and methodology.</a:t>
            </a:r>
          </a:p>
          <a:p>
            <a:pPr marL="171450" indent="-171450">
              <a:buFont typeface="Arial"/>
              <a:buChar char="•"/>
            </a:pPr>
            <a:r>
              <a:rPr lang="en-US" dirty="0"/>
              <a:t>Thank the USDA and acknowledge the funding source once again.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CB81D8A-1053-473A-BB3F-5006A4672A19}" type="slidenum">
              <a:rPr lang="en-US" smtClean="0"/>
              <a:t>7</a:t>
            </a:fld>
            <a:endParaRPr lang="en-US"/>
          </a:p>
        </p:txBody>
      </p:sp>
    </p:spTree>
    <p:extLst>
      <p:ext uri="{BB962C8B-B14F-4D97-AF65-F5344CB8AC3E}">
        <p14:creationId xmlns:p14="http://schemas.microsoft.com/office/powerpoint/2010/main" val="369711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BCD9-2633-4E83-AA3F-6F1CCAF0B7C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7BC7725-4ECD-4E3B-B0F5-BD13AE536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9A8745-1095-4CE4-83D9-F81129565BAC}"/>
              </a:ext>
            </a:extLst>
          </p:cNvPr>
          <p:cNvSpPr>
            <a:spLocks noGrp="1"/>
          </p:cNvSpPr>
          <p:nvPr>
            <p:ph type="dt" sz="half" idx="10"/>
          </p:nvPr>
        </p:nvSpPr>
        <p:spPr/>
        <p:txBody>
          <a:bodyPr/>
          <a:lstStyle/>
          <a:p>
            <a:fld id="{88AD0C76-05F0-454D-8B6C-A8347C531B64}" type="datetimeFigureOut">
              <a:rPr lang="en-US" smtClean="0"/>
              <a:t>1/14/25</a:t>
            </a:fld>
            <a:endParaRPr lang="en-US"/>
          </a:p>
        </p:txBody>
      </p:sp>
      <p:sp>
        <p:nvSpPr>
          <p:cNvPr id="5" name="Footer Placeholder 4">
            <a:extLst>
              <a:ext uri="{FF2B5EF4-FFF2-40B4-BE49-F238E27FC236}">
                <a16:creationId xmlns:a16="http://schemas.microsoft.com/office/drawing/2014/main" id="{2A929FE9-B91E-4AE4-8ECF-1D5032A1C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EF240-D403-41E4-8814-FA832AEC1B8B}"/>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6" name="Group 15">
            <a:extLst>
              <a:ext uri="{FF2B5EF4-FFF2-40B4-BE49-F238E27FC236}">
                <a16:creationId xmlns:a16="http://schemas.microsoft.com/office/drawing/2014/main" id="{6059E3F3-102E-4E14-9545-F92261745D3A}"/>
              </a:ext>
            </a:extLst>
          </p:cNvPr>
          <p:cNvGrpSpPr/>
          <p:nvPr userDrawn="1"/>
        </p:nvGrpSpPr>
        <p:grpSpPr>
          <a:xfrm>
            <a:off x="3551976" y="5852627"/>
            <a:ext cx="5130719" cy="868848"/>
            <a:chOff x="3551976" y="5852627"/>
            <a:chExt cx="5130719" cy="868848"/>
          </a:xfrm>
        </p:grpSpPr>
        <p:pic>
          <p:nvPicPr>
            <p:cNvPr id="17" name="Picture 16">
              <a:extLst>
                <a:ext uri="{FF2B5EF4-FFF2-40B4-BE49-F238E27FC236}">
                  <a16:creationId xmlns:a16="http://schemas.microsoft.com/office/drawing/2014/main" id="{E0C9F9B2-B03B-4F23-9A20-0A37F6F7A9F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8" name="Rectangle 17">
              <a:extLst>
                <a:ext uri="{FF2B5EF4-FFF2-40B4-BE49-F238E27FC236}">
                  <a16:creationId xmlns:a16="http://schemas.microsoft.com/office/drawing/2014/main" id="{9942CDF1-01FF-4173-B8B6-43923A7F98D5}"/>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2085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C1CE-DF88-4396-89F5-C3E369D370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ADB22-48A5-4D45-97D8-C095E0E03E0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41E52FA-E7F6-4212-8AA8-E25A9E1C2345}"/>
              </a:ext>
            </a:extLst>
          </p:cNvPr>
          <p:cNvSpPr>
            <a:spLocks noGrp="1"/>
          </p:cNvSpPr>
          <p:nvPr>
            <p:ph type="dt" sz="half" idx="10"/>
          </p:nvPr>
        </p:nvSpPr>
        <p:spPr/>
        <p:txBody>
          <a:bodyPr/>
          <a:lstStyle/>
          <a:p>
            <a:fld id="{88AD0C76-05F0-454D-8B6C-A8347C531B64}" type="datetimeFigureOut">
              <a:rPr lang="en-US" smtClean="0"/>
              <a:t>1/14/25</a:t>
            </a:fld>
            <a:endParaRPr lang="en-US"/>
          </a:p>
        </p:txBody>
      </p:sp>
      <p:sp>
        <p:nvSpPr>
          <p:cNvPr id="5" name="Footer Placeholder 4">
            <a:extLst>
              <a:ext uri="{FF2B5EF4-FFF2-40B4-BE49-F238E27FC236}">
                <a16:creationId xmlns:a16="http://schemas.microsoft.com/office/drawing/2014/main" id="{3A9F80CA-26DF-4894-9666-6016F971B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D28F2-B9BD-40C3-920E-832A4EA13BA7}"/>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C3C8CC65-FF47-4C01-B82C-5B4180783AA5}"/>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3BF6C8ED-2CED-4249-8E49-A088DB74D4C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8ABECFB9-E2FE-4D73-A697-2E9DEC7A1AE3}"/>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369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F9AF-C410-492B-9410-562B499514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A5BBD3-6813-47B8-A5D4-3CE196846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1CAD6E-0774-42A9-9BFA-C47BCC0E7B69}"/>
              </a:ext>
            </a:extLst>
          </p:cNvPr>
          <p:cNvSpPr>
            <a:spLocks noGrp="1"/>
          </p:cNvSpPr>
          <p:nvPr>
            <p:ph type="dt" sz="half" idx="10"/>
          </p:nvPr>
        </p:nvSpPr>
        <p:spPr/>
        <p:txBody>
          <a:bodyPr/>
          <a:lstStyle/>
          <a:p>
            <a:fld id="{88AD0C76-05F0-454D-8B6C-A8347C531B64}" type="datetimeFigureOut">
              <a:rPr lang="en-US" smtClean="0"/>
              <a:t>1/14/25</a:t>
            </a:fld>
            <a:endParaRPr lang="en-US"/>
          </a:p>
        </p:txBody>
      </p:sp>
      <p:sp>
        <p:nvSpPr>
          <p:cNvPr id="5" name="Footer Placeholder 4">
            <a:extLst>
              <a:ext uri="{FF2B5EF4-FFF2-40B4-BE49-F238E27FC236}">
                <a16:creationId xmlns:a16="http://schemas.microsoft.com/office/drawing/2014/main" id="{C5E66544-B185-4E53-A8B6-F68DC06CE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25BEF-18CC-4B81-851E-0A9DC287D706}"/>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6CDCB4DB-8630-4442-A9DC-4B26A7645C01}"/>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5CAA8E51-5991-4D24-9498-E2FC5740E161}"/>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C5D9ACC3-902C-4343-AB0D-7120EEE9B04B}"/>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223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7D17-9D50-41E9-B958-B078F9FB9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1F3F8-7DCD-4B2A-97C9-DE63225DF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EBA97-38B0-41B7-8760-52FCD6B5E4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C01A67-9B00-4F2D-B278-0BC56B52AB06}"/>
              </a:ext>
            </a:extLst>
          </p:cNvPr>
          <p:cNvSpPr>
            <a:spLocks noGrp="1"/>
          </p:cNvSpPr>
          <p:nvPr>
            <p:ph type="dt" sz="half" idx="10"/>
          </p:nvPr>
        </p:nvSpPr>
        <p:spPr/>
        <p:txBody>
          <a:bodyPr/>
          <a:lstStyle/>
          <a:p>
            <a:fld id="{88AD0C76-05F0-454D-8B6C-A8347C531B64}" type="datetimeFigureOut">
              <a:rPr lang="en-US" smtClean="0"/>
              <a:t>1/14/25</a:t>
            </a:fld>
            <a:endParaRPr lang="en-US"/>
          </a:p>
        </p:txBody>
      </p:sp>
      <p:sp>
        <p:nvSpPr>
          <p:cNvPr id="6" name="Footer Placeholder 5">
            <a:extLst>
              <a:ext uri="{FF2B5EF4-FFF2-40B4-BE49-F238E27FC236}">
                <a16:creationId xmlns:a16="http://schemas.microsoft.com/office/drawing/2014/main" id="{DE6812A6-1240-48F3-BFAB-CDDDBB02E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A35EE-4610-4D8E-89FD-FFD4E996E5C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3" name="Group 12">
            <a:extLst>
              <a:ext uri="{FF2B5EF4-FFF2-40B4-BE49-F238E27FC236}">
                <a16:creationId xmlns:a16="http://schemas.microsoft.com/office/drawing/2014/main" id="{B26B4612-A13D-4244-B798-E520073EF027}"/>
              </a:ext>
            </a:extLst>
          </p:cNvPr>
          <p:cNvGrpSpPr/>
          <p:nvPr userDrawn="1"/>
        </p:nvGrpSpPr>
        <p:grpSpPr>
          <a:xfrm>
            <a:off x="3551976" y="5852627"/>
            <a:ext cx="5130719" cy="868848"/>
            <a:chOff x="3551976" y="5852627"/>
            <a:chExt cx="5130719" cy="868848"/>
          </a:xfrm>
        </p:grpSpPr>
        <p:pic>
          <p:nvPicPr>
            <p:cNvPr id="14" name="Picture 13">
              <a:extLst>
                <a:ext uri="{FF2B5EF4-FFF2-40B4-BE49-F238E27FC236}">
                  <a16:creationId xmlns:a16="http://schemas.microsoft.com/office/drawing/2014/main" id="{412A1E9B-DD85-471B-9E7D-456D306EA752}"/>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5" name="Rectangle 14">
              <a:extLst>
                <a:ext uri="{FF2B5EF4-FFF2-40B4-BE49-F238E27FC236}">
                  <a16:creationId xmlns:a16="http://schemas.microsoft.com/office/drawing/2014/main" id="{1CDAF8F2-61C9-4A20-B667-8F3253CB5747}"/>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5263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55C5-652C-46FE-B24A-1C23F380B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A595E2-3274-4B46-B091-ACBFD56847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ADC377-F19C-467D-8C99-8163BB34D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BDDEB6-1800-463D-8B64-20F09D7A78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A60EB1-2B8A-4F0B-9C05-DCF37E3EF0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7FB57F-C09F-4B2E-8B72-CBC8BCCEF800}"/>
              </a:ext>
            </a:extLst>
          </p:cNvPr>
          <p:cNvSpPr>
            <a:spLocks noGrp="1"/>
          </p:cNvSpPr>
          <p:nvPr>
            <p:ph type="dt" sz="half" idx="10"/>
          </p:nvPr>
        </p:nvSpPr>
        <p:spPr/>
        <p:txBody>
          <a:bodyPr/>
          <a:lstStyle/>
          <a:p>
            <a:fld id="{88AD0C76-05F0-454D-8B6C-A8347C531B64}" type="datetimeFigureOut">
              <a:rPr lang="en-US" smtClean="0"/>
              <a:t>1/14/25</a:t>
            </a:fld>
            <a:endParaRPr lang="en-US"/>
          </a:p>
        </p:txBody>
      </p:sp>
      <p:sp>
        <p:nvSpPr>
          <p:cNvPr id="8" name="Footer Placeholder 7">
            <a:extLst>
              <a:ext uri="{FF2B5EF4-FFF2-40B4-BE49-F238E27FC236}">
                <a16:creationId xmlns:a16="http://schemas.microsoft.com/office/drawing/2014/main" id="{C5435FCF-FFC8-49EA-8FC2-880E511F5C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35EB8B-4614-45F9-BA2A-606C33F25256}"/>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5" name="Group 14">
            <a:extLst>
              <a:ext uri="{FF2B5EF4-FFF2-40B4-BE49-F238E27FC236}">
                <a16:creationId xmlns:a16="http://schemas.microsoft.com/office/drawing/2014/main" id="{77AC89E0-8ADA-41E5-BA89-58D2CF4B9F68}"/>
              </a:ext>
            </a:extLst>
          </p:cNvPr>
          <p:cNvGrpSpPr/>
          <p:nvPr userDrawn="1"/>
        </p:nvGrpSpPr>
        <p:grpSpPr>
          <a:xfrm>
            <a:off x="3551976" y="5852627"/>
            <a:ext cx="5130719" cy="868848"/>
            <a:chOff x="3551976" y="5852627"/>
            <a:chExt cx="5130719" cy="868848"/>
          </a:xfrm>
        </p:grpSpPr>
        <p:pic>
          <p:nvPicPr>
            <p:cNvPr id="16" name="Picture 15">
              <a:extLst>
                <a:ext uri="{FF2B5EF4-FFF2-40B4-BE49-F238E27FC236}">
                  <a16:creationId xmlns:a16="http://schemas.microsoft.com/office/drawing/2014/main" id="{21F01122-83FD-4755-9B1E-B11CA03A02F4}"/>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7" name="Rectangle 16">
              <a:extLst>
                <a:ext uri="{FF2B5EF4-FFF2-40B4-BE49-F238E27FC236}">
                  <a16:creationId xmlns:a16="http://schemas.microsoft.com/office/drawing/2014/main" id="{B09EFB68-CCB2-4FDD-AA2D-06BA6D03B7CC}"/>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2381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16E7-3D1C-4FF4-ACD4-4891CC64E8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8320B7-E3FB-4C92-83D7-394F42809C7D}"/>
              </a:ext>
            </a:extLst>
          </p:cNvPr>
          <p:cNvSpPr>
            <a:spLocks noGrp="1"/>
          </p:cNvSpPr>
          <p:nvPr>
            <p:ph type="dt" sz="half" idx="10"/>
          </p:nvPr>
        </p:nvSpPr>
        <p:spPr/>
        <p:txBody>
          <a:bodyPr/>
          <a:lstStyle/>
          <a:p>
            <a:fld id="{88AD0C76-05F0-454D-8B6C-A8347C531B64}" type="datetimeFigureOut">
              <a:rPr lang="en-US" smtClean="0"/>
              <a:t>1/14/25</a:t>
            </a:fld>
            <a:endParaRPr lang="en-US"/>
          </a:p>
        </p:txBody>
      </p:sp>
      <p:sp>
        <p:nvSpPr>
          <p:cNvPr id="4" name="Footer Placeholder 3">
            <a:extLst>
              <a:ext uri="{FF2B5EF4-FFF2-40B4-BE49-F238E27FC236}">
                <a16:creationId xmlns:a16="http://schemas.microsoft.com/office/drawing/2014/main" id="{66AFD32C-19B7-4EE1-A7F3-8E5DC218DC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A5BA62-3ACD-40B3-BF50-43BC3F9C8284}"/>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7" name="Group 6">
            <a:extLst>
              <a:ext uri="{FF2B5EF4-FFF2-40B4-BE49-F238E27FC236}">
                <a16:creationId xmlns:a16="http://schemas.microsoft.com/office/drawing/2014/main" id="{4BBA63DD-1621-48CA-8252-820EF73A619F}"/>
              </a:ext>
            </a:extLst>
          </p:cNvPr>
          <p:cNvGrpSpPr/>
          <p:nvPr userDrawn="1"/>
        </p:nvGrpSpPr>
        <p:grpSpPr>
          <a:xfrm>
            <a:off x="3551976" y="5852627"/>
            <a:ext cx="5130719" cy="868848"/>
            <a:chOff x="3551976" y="5852627"/>
            <a:chExt cx="5130719" cy="868848"/>
          </a:xfrm>
        </p:grpSpPr>
        <p:pic>
          <p:nvPicPr>
            <p:cNvPr id="8" name="Picture 7">
              <a:extLst>
                <a:ext uri="{FF2B5EF4-FFF2-40B4-BE49-F238E27FC236}">
                  <a16:creationId xmlns:a16="http://schemas.microsoft.com/office/drawing/2014/main" id="{39D5052D-271D-4665-B1D0-C4AE738AD74C}"/>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9" name="Rectangle 8">
              <a:extLst>
                <a:ext uri="{FF2B5EF4-FFF2-40B4-BE49-F238E27FC236}">
                  <a16:creationId xmlns:a16="http://schemas.microsoft.com/office/drawing/2014/main" id="{4CEC7897-937B-4B93-9C80-2CE0927D2B60}"/>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6716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14ABA2-1076-4A56-8354-2BDC7C88A173}"/>
              </a:ext>
            </a:extLst>
          </p:cNvPr>
          <p:cNvSpPr>
            <a:spLocks noGrp="1"/>
          </p:cNvSpPr>
          <p:nvPr>
            <p:ph type="dt" sz="half" idx="10"/>
          </p:nvPr>
        </p:nvSpPr>
        <p:spPr/>
        <p:txBody>
          <a:bodyPr/>
          <a:lstStyle/>
          <a:p>
            <a:fld id="{88AD0C76-05F0-454D-8B6C-A8347C531B64}" type="datetimeFigureOut">
              <a:rPr lang="en-US" smtClean="0"/>
              <a:t>1/14/25</a:t>
            </a:fld>
            <a:endParaRPr lang="en-US"/>
          </a:p>
        </p:txBody>
      </p:sp>
      <p:sp>
        <p:nvSpPr>
          <p:cNvPr id="3" name="Footer Placeholder 2">
            <a:extLst>
              <a:ext uri="{FF2B5EF4-FFF2-40B4-BE49-F238E27FC236}">
                <a16:creationId xmlns:a16="http://schemas.microsoft.com/office/drawing/2014/main" id="{8A2B684D-7B30-4D9F-9A04-2A38189B9C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119EA-15C8-45CE-B432-8B0CBF1204A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6" name="Group 5">
            <a:extLst>
              <a:ext uri="{FF2B5EF4-FFF2-40B4-BE49-F238E27FC236}">
                <a16:creationId xmlns:a16="http://schemas.microsoft.com/office/drawing/2014/main" id="{416490E4-2334-49B8-B70D-53DE257955B6}"/>
              </a:ext>
            </a:extLst>
          </p:cNvPr>
          <p:cNvGrpSpPr/>
          <p:nvPr userDrawn="1"/>
        </p:nvGrpSpPr>
        <p:grpSpPr>
          <a:xfrm>
            <a:off x="3551976" y="5852627"/>
            <a:ext cx="5130719" cy="868848"/>
            <a:chOff x="3551976" y="5852627"/>
            <a:chExt cx="5130719" cy="868848"/>
          </a:xfrm>
        </p:grpSpPr>
        <p:pic>
          <p:nvPicPr>
            <p:cNvPr id="7" name="Picture 6">
              <a:extLst>
                <a:ext uri="{FF2B5EF4-FFF2-40B4-BE49-F238E27FC236}">
                  <a16:creationId xmlns:a16="http://schemas.microsoft.com/office/drawing/2014/main" id="{0445C801-9FFD-49BB-82DB-755FDD22F5A8}"/>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8" name="Rectangle 7">
              <a:extLst>
                <a:ext uri="{FF2B5EF4-FFF2-40B4-BE49-F238E27FC236}">
                  <a16:creationId xmlns:a16="http://schemas.microsoft.com/office/drawing/2014/main" id="{D9D6C855-C690-408D-BEB9-47D4717390C3}"/>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863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590F-232C-4CE5-B755-FB6A28F72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3FFC0B-3BDC-41D7-AE3C-3017C8AEDC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817E2F-F920-40FF-9B4C-6D6DDE51C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1399C-0C57-4250-A83D-E2C68F8DAECD}"/>
              </a:ext>
            </a:extLst>
          </p:cNvPr>
          <p:cNvSpPr>
            <a:spLocks noGrp="1"/>
          </p:cNvSpPr>
          <p:nvPr>
            <p:ph type="dt" sz="half" idx="10"/>
          </p:nvPr>
        </p:nvSpPr>
        <p:spPr/>
        <p:txBody>
          <a:bodyPr/>
          <a:lstStyle/>
          <a:p>
            <a:fld id="{88AD0C76-05F0-454D-8B6C-A8347C531B64}" type="datetimeFigureOut">
              <a:rPr lang="en-US" smtClean="0"/>
              <a:t>1/14/25</a:t>
            </a:fld>
            <a:endParaRPr lang="en-US"/>
          </a:p>
        </p:txBody>
      </p:sp>
      <p:sp>
        <p:nvSpPr>
          <p:cNvPr id="6" name="Footer Placeholder 5">
            <a:extLst>
              <a:ext uri="{FF2B5EF4-FFF2-40B4-BE49-F238E27FC236}">
                <a16:creationId xmlns:a16="http://schemas.microsoft.com/office/drawing/2014/main" id="{30D934A7-FB06-40FC-B884-BBC402C2F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67A81-3A5B-4E49-9D79-7ECE218BA681}"/>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9" name="Group 8">
            <a:extLst>
              <a:ext uri="{FF2B5EF4-FFF2-40B4-BE49-F238E27FC236}">
                <a16:creationId xmlns:a16="http://schemas.microsoft.com/office/drawing/2014/main" id="{F114BDE5-6E23-4209-8677-F95782F8EABF}"/>
              </a:ext>
            </a:extLst>
          </p:cNvPr>
          <p:cNvGrpSpPr/>
          <p:nvPr userDrawn="1"/>
        </p:nvGrpSpPr>
        <p:grpSpPr>
          <a:xfrm>
            <a:off x="3551976" y="5852627"/>
            <a:ext cx="5130719" cy="868848"/>
            <a:chOff x="3551976" y="5852627"/>
            <a:chExt cx="5130719" cy="868848"/>
          </a:xfrm>
        </p:grpSpPr>
        <p:pic>
          <p:nvPicPr>
            <p:cNvPr id="10" name="Picture 9">
              <a:extLst>
                <a:ext uri="{FF2B5EF4-FFF2-40B4-BE49-F238E27FC236}">
                  <a16:creationId xmlns:a16="http://schemas.microsoft.com/office/drawing/2014/main" id="{8F016568-AD1D-45CA-B700-93B5BC5917E8}"/>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1" name="Rectangle 10">
              <a:extLst>
                <a:ext uri="{FF2B5EF4-FFF2-40B4-BE49-F238E27FC236}">
                  <a16:creationId xmlns:a16="http://schemas.microsoft.com/office/drawing/2014/main" id="{908A7D0F-BAC8-4B7B-B6CC-70118D6C2AEF}"/>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316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805C-AD0E-4885-B002-3F7F8FC3A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84FDB0-23FB-476D-B51D-5564765203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83F3F9-204F-4A14-928C-A65F97F4B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F9FCE-451A-4FEB-B8B7-24DFA9B5DE96}"/>
              </a:ext>
            </a:extLst>
          </p:cNvPr>
          <p:cNvSpPr>
            <a:spLocks noGrp="1"/>
          </p:cNvSpPr>
          <p:nvPr>
            <p:ph type="dt" sz="half" idx="10"/>
          </p:nvPr>
        </p:nvSpPr>
        <p:spPr/>
        <p:txBody>
          <a:bodyPr/>
          <a:lstStyle/>
          <a:p>
            <a:fld id="{88AD0C76-05F0-454D-8B6C-A8347C531B64}" type="datetimeFigureOut">
              <a:rPr lang="en-US" smtClean="0"/>
              <a:t>1/14/25</a:t>
            </a:fld>
            <a:endParaRPr lang="en-US"/>
          </a:p>
        </p:txBody>
      </p:sp>
      <p:sp>
        <p:nvSpPr>
          <p:cNvPr id="6" name="Footer Placeholder 5">
            <a:extLst>
              <a:ext uri="{FF2B5EF4-FFF2-40B4-BE49-F238E27FC236}">
                <a16:creationId xmlns:a16="http://schemas.microsoft.com/office/drawing/2014/main" id="{7D558B25-2E83-41B7-80EA-7EE9C5A59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6471C-8ECB-4325-BBD0-2759E0FEAFF1}"/>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9" name="Group 8">
            <a:extLst>
              <a:ext uri="{FF2B5EF4-FFF2-40B4-BE49-F238E27FC236}">
                <a16:creationId xmlns:a16="http://schemas.microsoft.com/office/drawing/2014/main" id="{D49AE8C5-BA87-47DD-9C19-896D459BB5BE}"/>
              </a:ext>
            </a:extLst>
          </p:cNvPr>
          <p:cNvGrpSpPr/>
          <p:nvPr userDrawn="1"/>
        </p:nvGrpSpPr>
        <p:grpSpPr>
          <a:xfrm>
            <a:off x="3551976" y="5852627"/>
            <a:ext cx="5130719" cy="868848"/>
            <a:chOff x="3551976" y="5852627"/>
            <a:chExt cx="5130719" cy="868848"/>
          </a:xfrm>
        </p:grpSpPr>
        <p:pic>
          <p:nvPicPr>
            <p:cNvPr id="10" name="Picture 9">
              <a:extLst>
                <a:ext uri="{FF2B5EF4-FFF2-40B4-BE49-F238E27FC236}">
                  <a16:creationId xmlns:a16="http://schemas.microsoft.com/office/drawing/2014/main" id="{ECCFBE7A-2E02-4021-84D7-1BE84AFB51AE}"/>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1" name="Rectangle 10">
              <a:extLst>
                <a:ext uri="{FF2B5EF4-FFF2-40B4-BE49-F238E27FC236}">
                  <a16:creationId xmlns:a16="http://schemas.microsoft.com/office/drawing/2014/main" id="{A93ECB3C-8D86-4216-8ACD-5B79F6658598}"/>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805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5A41-95A2-4E9F-92C8-3FCAE2512D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28DEA0-CE64-4E99-A635-CECBFE7888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78597-640D-43BB-857C-39476FC925FD}"/>
              </a:ext>
            </a:extLst>
          </p:cNvPr>
          <p:cNvSpPr>
            <a:spLocks noGrp="1"/>
          </p:cNvSpPr>
          <p:nvPr>
            <p:ph type="dt" sz="half" idx="10"/>
          </p:nvPr>
        </p:nvSpPr>
        <p:spPr/>
        <p:txBody>
          <a:bodyPr/>
          <a:lstStyle/>
          <a:p>
            <a:fld id="{88AD0C76-05F0-454D-8B6C-A8347C531B64}" type="datetimeFigureOut">
              <a:rPr lang="en-US" smtClean="0"/>
              <a:t>1/14/25</a:t>
            </a:fld>
            <a:endParaRPr lang="en-US"/>
          </a:p>
        </p:txBody>
      </p:sp>
      <p:sp>
        <p:nvSpPr>
          <p:cNvPr id="5" name="Footer Placeholder 4">
            <a:extLst>
              <a:ext uri="{FF2B5EF4-FFF2-40B4-BE49-F238E27FC236}">
                <a16:creationId xmlns:a16="http://schemas.microsoft.com/office/drawing/2014/main" id="{B0FDE694-A1F7-4C10-AC8D-9C654E098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1D55A-ACAB-44DC-AE46-2F434087AE7F}"/>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3453C401-2936-42B8-94C7-3E6B594FE152}"/>
              </a:ext>
            </a:extLst>
          </p:cNvPr>
          <p:cNvGrpSpPr/>
          <p:nvPr userDrawn="1"/>
        </p:nvGrpSpPr>
        <p:grpSpPr>
          <a:xfrm rot="5400000">
            <a:off x="-2099016" y="3821623"/>
            <a:ext cx="5130719" cy="868848"/>
            <a:chOff x="3551976" y="5852627"/>
            <a:chExt cx="5130719" cy="868848"/>
          </a:xfrm>
        </p:grpSpPr>
        <p:pic>
          <p:nvPicPr>
            <p:cNvPr id="9" name="Picture 8">
              <a:extLst>
                <a:ext uri="{FF2B5EF4-FFF2-40B4-BE49-F238E27FC236}">
                  <a16:creationId xmlns:a16="http://schemas.microsoft.com/office/drawing/2014/main" id="{A3A59943-193A-4DC2-8ED3-9ED51BC083F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D195F6F4-C8C5-4DA6-A4B5-D8DD8A6FF686}"/>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3361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EB4E3-A906-4DCD-95E8-44EF4149E4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69E4D-952E-425E-950E-3154D2C247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7DC42-BE29-4C03-A1C8-C9CC016A906E}"/>
              </a:ext>
            </a:extLst>
          </p:cNvPr>
          <p:cNvSpPr>
            <a:spLocks noGrp="1"/>
          </p:cNvSpPr>
          <p:nvPr>
            <p:ph type="dt" sz="half" idx="10"/>
          </p:nvPr>
        </p:nvSpPr>
        <p:spPr/>
        <p:txBody>
          <a:bodyPr/>
          <a:lstStyle/>
          <a:p>
            <a:fld id="{88AD0C76-05F0-454D-8B6C-A8347C531B64}" type="datetimeFigureOut">
              <a:rPr lang="en-US" smtClean="0"/>
              <a:t>1/14/25</a:t>
            </a:fld>
            <a:endParaRPr lang="en-US"/>
          </a:p>
        </p:txBody>
      </p:sp>
      <p:sp>
        <p:nvSpPr>
          <p:cNvPr id="5" name="Footer Placeholder 4">
            <a:extLst>
              <a:ext uri="{FF2B5EF4-FFF2-40B4-BE49-F238E27FC236}">
                <a16:creationId xmlns:a16="http://schemas.microsoft.com/office/drawing/2014/main" id="{F2CEC657-25E4-4FFB-BBB2-C419DE91C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59D6-27C1-4939-BD85-619B1164C06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CF1C711A-F4B9-4E64-A0EB-DF1E31220A45}"/>
              </a:ext>
            </a:extLst>
          </p:cNvPr>
          <p:cNvGrpSpPr/>
          <p:nvPr userDrawn="1"/>
        </p:nvGrpSpPr>
        <p:grpSpPr>
          <a:xfrm rot="5400000">
            <a:off x="-2099016" y="2875385"/>
            <a:ext cx="5130719" cy="868848"/>
            <a:chOff x="3551976" y="5852627"/>
            <a:chExt cx="5130719" cy="868848"/>
          </a:xfrm>
        </p:grpSpPr>
        <p:pic>
          <p:nvPicPr>
            <p:cNvPr id="9" name="Picture 8">
              <a:extLst>
                <a:ext uri="{FF2B5EF4-FFF2-40B4-BE49-F238E27FC236}">
                  <a16:creationId xmlns:a16="http://schemas.microsoft.com/office/drawing/2014/main" id="{E140EBF7-B078-4226-96C0-C34CA7511C2A}"/>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71E28A09-FBCB-4595-BF09-0B93FB3DFBAD}"/>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520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1/14/25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E6FCF2-359B-4E7D-885C-1710ACF65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375E08-19E4-4AEE-AEC9-084F487BF9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D1815-98AA-4257-AB42-DAB5DA749A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0C76-05F0-454D-8B6C-A8347C531B64}" type="datetimeFigureOut">
              <a:rPr lang="en-US" smtClean="0"/>
              <a:t>1/14/25</a:t>
            </a:fld>
            <a:endParaRPr lang="en-US"/>
          </a:p>
        </p:txBody>
      </p:sp>
      <p:sp>
        <p:nvSpPr>
          <p:cNvPr id="5" name="Footer Placeholder 4">
            <a:extLst>
              <a:ext uri="{FF2B5EF4-FFF2-40B4-BE49-F238E27FC236}">
                <a16:creationId xmlns:a16="http://schemas.microsoft.com/office/drawing/2014/main" id="{647A43DB-3D47-4F0B-B854-58AA9AA3E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BA9B38-E21D-4539-994A-02F38C9D7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95FDE-A059-4B6D-929A-DCFD38D0E360}" type="slidenum">
              <a:rPr lang="en-US" smtClean="0"/>
              <a:t>‹#›</a:t>
            </a:fld>
            <a:endParaRPr lang="en-US"/>
          </a:p>
        </p:txBody>
      </p:sp>
      <p:sp>
        <p:nvSpPr>
          <p:cNvPr id="7" name="Rectangle 6">
            <a:extLst>
              <a:ext uri="{FF2B5EF4-FFF2-40B4-BE49-F238E27FC236}">
                <a16:creationId xmlns:a16="http://schemas.microsoft.com/office/drawing/2014/main" id="{8427B03F-D49D-483D-84E8-36A51810F7CF}"/>
              </a:ext>
            </a:extLst>
          </p:cNvPr>
          <p:cNvSpPr/>
          <p:nvPr userDrawn="1"/>
        </p:nvSpPr>
        <p:spPr>
          <a:xfrm>
            <a:off x="466344" y="365125"/>
            <a:ext cx="11329416" cy="5889371"/>
          </a:xfrm>
          <a:prstGeom prst="rect">
            <a:avLst/>
          </a:prstGeom>
          <a:noFill/>
          <a:ln w="38100">
            <a:solidFill>
              <a:srgbClr val="8CC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7084D5E-0B10-419B-84D4-B092C67DE8F0}"/>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7D12A812-0838-4A79-B878-01CB65589051}"/>
                </a:ext>
              </a:extLst>
            </p:cNvPr>
            <p:cNvPicPr>
              <a:picLocks noChangeAspect="1"/>
            </p:cNvPicPr>
            <p:nvPr userDrawn="1"/>
          </p:nvPicPr>
          <p:blipFill>
            <a:blip r:embed="rId13"/>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4E0C580C-0EFB-43A1-94F8-F20745C310E5}"/>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3682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mailto:alyssaar@arizona.edu" TargetMode="External"/><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mailto:laurakstrawn@vt.edu"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E7E3-7B43-4543-A119-97418C988D29}"/>
              </a:ext>
            </a:extLst>
          </p:cNvPr>
          <p:cNvSpPr>
            <a:spLocks noGrp="1"/>
          </p:cNvSpPr>
          <p:nvPr>
            <p:ph type="ctrTitle"/>
          </p:nvPr>
        </p:nvSpPr>
        <p:spPr>
          <a:xfrm>
            <a:off x="1524000" y="470517"/>
            <a:ext cx="9144000" cy="3039446"/>
          </a:xfrm>
        </p:spPr>
        <p:txBody>
          <a:bodyPr anchor="ctr">
            <a:normAutofit/>
          </a:bodyPr>
          <a:lstStyle/>
          <a:p>
            <a:r>
              <a:rPr lang="en-US" b="1" dirty="0"/>
              <a:t>Research Updates:</a:t>
            </a:r>
            <a:br>
              <a:rPr lang="en-US" b="1" dirty="0"/>
            </a:br>
            <a:r>
              <a:rPr lang="en-US" b="1" dirty="0"/>
              <a:t>Objective 1</a:t>
            </a:r>
          </a:p>
        </p:txBody>
      </p:sp>
      <p:sp>
        <p:nvSpPr>
          <p:cNvPr id="3" name="Subtitle 2">
            <a:extLst>
              <a:ext uri="{FF2B5EF4-FFF2-40B4-BE49-F238E27FC236}">
                <a16:creationId xmlns:a16="http://schemas.microsoft.com/office/drawing/2014/main" id="{8AE09140-6719-4593-8C60-B93CF123AB23}"/>
              </a:ext>
            </a:extLst>
          </p:cNvPr>
          <p:cNvSpPr>
            <a:spLocks noGrp="1"/>
          </p:cNvSpPr>
          <p:nvPr>
            <p:ph type="subTitle" idx="1"/>
          </p:nvPr>
        </p:nvSpPr>
        <p:spPr>
          <a:xfrm>
            <a:off x="879231" y="3504346"/>
            <a:ext cx="10443307" cy="1655762"/>
          </a:xfrm>
        </p:spPr>
        <p:txBody>
          <a:bodyPr vert="horz" lIns="91440" tIns="45720" rIns="91440" bIns="45720" rtlCol="0" anchor="t">
            <a:normAutofit/>
          </a:bodyPr>
          <a:lstStyle/>
          <a:p>
            <a:r>
              <a:rPr lang="en-US" sz="3600" dirty="0">
                <a:ea typeface="+mn-lt"/>
                <a:cs typeface="+mn-lt"/>
              </a:rPr>
              <a:t>Survival of </a:t>
            </a:r>
            <a:r>
              <a:rPr lang="en-US" sz="3600" i="1" dirty="0">
                <a:ea typeface="+mn-lt"/>
                <a:cs typeface="+mn-lt"/>
              </a:rPr>
              <a:t>Salmonella</a:t>
            </a:r>
            <a:r>
              <a:rPr lang="en-US" sz="3600" dirty="0">
                <a:ea typeface="+mn-lt"/>
                <a:cs typeface="+mn-lt"/>
              </a:rPr>
              <a:t> on Biodegradable Mulch, Landscape Fabric, and Plastic Mulch</a:t>
            </a:r>
            <a:endParaRPr lang="en-US" dirty="0"/>
          </a:p>
          <a:p>
            <a:endParaRPr lang="en-US" dirty="0"/>
          </a:p>
          <a:p>
            <a:endParaRPr lang="en-US" dirty="0"/>
          </a:p>
        </p:txBody>
      </p:sp>
    </p:spTree>
    <p:extLst>
      <p:ext uri="{BB962C8B-B14F-4D97-AF65-F5344CB8AC3E}">
        <p14:creationId xmlns:p14="http://schemas.microsoft.com/office/powerpoint/2010/main" val="415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F14CA-01E3-467E-A9E2-6481271F0C6B}"/>
              </a:ext>
            </a:extLst>
          </p:cNvPr>
          <p:cNvSpPr>
            <a:spLocks noGrp="1"/>
          </p:cNvSpPr>
          <p:nvPr>
            <p:ph type="title"/>
          </p:nvPr>
        </p:nvSpPr>
        <p:spPr/>
        <p:txBody>
          <a:bodyPr/>
          <a:lstStyle/>
          <a:p>
            <a:r>
              <a:rPr lang="en-US" b="1" dirty="0"/>
              <a:t>Research Highlights</a:t>
            </a:r>
          </a:p>
        </p:txBody>
      </p:sp>
      <p:sp>
        <p:nvSpPr>
          <p:cNvPr id="6" name="Content Placeholder 5">
            <a:extLst>
              <a:ext uri="{FF2B5EF4-FFF2-40B4-BE49-F238E27FC236}">
                <a16:creationId xmlns:a16="http://schemas.microsoft.com/office/drawing/2014/main" id="{C9D5F1D0-BA83-408C-8BFC-D0E58EA1D68F}"/>
              </a:ext>
            </a:extLst>
          </p:cNvPr>
          <p:cNvSpPr>
            <a:spLocks noGrp="1"/>
          </p:cNvSpPr>
          <p:nvPr>
            <p:ph idx="1"/>
          </p:nvPr>
        </p:nvSpPr>
        <p:spPr>
          <a:xfrm>
            <a:off x="838200" y="1601507"/>
            <a:ext cx="10515600" cy="4351338"/>
          </a:xfrm>
        </p:spPr>
        <p:txBody>
          <a:bodyPr vert="horz" lIns="91440" tIns="45720" rIns="91440" bIns="45720" rtlCol="0" anchor="t">
            <a:normAutofit lnSpcReduction="10000"/>
          </a:bodyPr>
          <a:lstStyle/>
          <a:p>
            <a:r>
              <a:rPr lang="en-US" dirty="0">
                <a:ea typeface="+mn-lt"/>
                <a:cs typeface="+mn-lt"/>
              </a:rPr>
              <a:t>Daily </a:t>
            </a:r>
            <a:r>
              <a:rPr lang="en-US" i="1" dirty="0">
                <a:ea typeface="+mn-lt"/>
                <a:cs typeface="+mn-lt"/>
              </a:rPr>
              <a:t>Salmonella</a:t>
            </a:r>
            <a:r>
              <a:rPr lang="en-US" dirty="0">
                <a:ea typeface="+mn-lt"/>
                <a:cs typeface="+mn-lt"/>
              </a:rPr>
              <a:t> die-off rate differed across tested ground covers.</a:t>
            </a:r>
          </a:p>
          <a:p>
            <a:r>
              <a:rPr lang="en-US" i="1" dirty="0">
                <a:ea typeface="+mn-lt"/>
                <a:cs typeface="+mn-lt"/>
              </a:rPr>
              <a:t>Salmonella</a:t>
            </a:r>
            <a:r>
              <a:rPr lang="en-US" dirty="0">
                <a:ea typeface="+mn-lt"/>
                <a:cs typeface="+mn-lt"/>
              </a:rPr>
              <a:t> die-off followed bi- or tri-phasic patterns on tested ground covers.</a:t>
            </a:r>
          </a:p>
          <a:p>
            <a:r>
              <a:rPr lang="en-US" dirty="0">
                <a:ea typeface="+mn-lt"/>
                <a:cs typeface="+mn-lt"/>
              </a:rPr>
              <a:t>Biodegradable mulch had the lowest </a:t>
            </a:r>
            <a:r>
              <a:rPr lang="en-US" i="1" dirty="0">
                <a:ea typeface="+mn-lt"/>
                <a:cs typeface="+mn-lt"/>
              </a:rPr>
              <a:t>Salmonella</a:t>
            </a:r>
            <a:r>
              <a:rPr lang="en-US" dirty="0">
                <a:ea typeface="+mn-lt"/>
                <a:cs typeface="+mn-lt"/>
              </a:rPr>
              <a:t> reduction 0 to 30 days post-inoculation (dpi).</a:t>
            </a:r>
            <a:endParaRPr lang="en-US" dirty="0"/>
          </a:p>
          <a:p>
            <a:r>
              <a:rPr lang="en-US" dirty="0">
                <a:ea typeface="+mn-lt"/>
                <a:cs typeface="+mn-lt"/>
              </a:rPr>
              <a:t>Landscape fabric had the lowest </a:t>
            </a:r>
            <a:r>
              <a:rPr lang="en-US" i="1" dirty="0">
                <a:ea typeface="+mn-lt"/>
                <a:cs typeface="+mn-lt"/>
              </a:rPr>
              <a:t>Salmonella</a:t>
            </a:r>
            <a:r>
              <a:rPr lang="en-US" dirty="0">
                <a:ea typeface="+mn-lt"/>
                <a:cs typeface="+mn-lt"/>
              </a:rPr>
              <a:t> reduction at 140 dpi.</a:t>
            </a:r>
          </a:p>
          <a:p>
            <a:r>
              <a:rPr lang="en-US" dirty="0">
                <a:ea typeface="+mn-lt"/>
                <a:cs typeface="+mn-lt"/>
              </a:rPr>
              <a:t>By 140 dpi, </a:t>
            </a:r>
            <a:r>
              <a:rPr lang="en-US" i="1" dirty="0">
                <a:ea typeface="+mn-lt"/>
                <a:cs typeface="+mn-lt"/>
              </a:rPr>
              <a:t>Salmonella</a:t>
            </a:r>
            <a:r>
              <a:rPr lang="en-US" dirty="0">
                <a:ea typeface="+mn-lt"/>
                <a:cs typeface="+mn-lt"/>
              </a:rPr>
              <a:t> reduction was &gt;5 log on all ground cover materials.</a:t>
            </a:r>
          </a:p>
          <a:p>
            <a:pPr marL="0" indent="0">
              <a:buNone/>
            </a:pPr>
            <a:endParaRPr lang="en-US" dirty="0"/>
          </a:p>
        </p:txBody>
      </p:sp>
    </p:spTree>
    <p:extLst>
      <p:ext uri="{BB962C8B-B14F-4D97-AF65-F5344CB8AC3E}">
        <p14:creationId xmlns:p14="http://schemas.microsoft.com/office/powerpoint/2010/main" val="399111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a:xfrm>
            <a:off x="472608" y="465978"/>
            <a:ext cx="11416272" cy="1347974"/>
          </a:xfrm>
        </p:spPr>
        <p:txBody>
          <a:bodyPr>
            <a:normAutofit/>
          </a:bodyPr>
          <a:lstStyle/>
          <a:p>
            <a:r>
              <a:rPr lang="en-US" sz="3900" b="1" dirty="0">
                <a:ea typeface="+mj-lt"/>
                <a:cs typeface="+mj-lt"/>
              </a:rPr>
              <a:t>Mean log CFU/cm</a:t>
            </a:r>
            <a:r>
              <a:rPr lang="en-US" sz="3900" b="1" baseline="30000" dirty="0">
                <a:ea typeface="+mj-lt"/>
                <a:cs typeface="+mj-lt"/>
              </a:rPr>
              <a:t>2</a:t>
            </a:r>
            <a:r>
              <a:rPr lang="en-US" sz="3900" b="1" dirty="0">
                <a:ea typeface="+mj-lt"/>
                <a:cs typeface="+mj-lt"/>
              </a:rPr>
              <a:t> of </a:t>
            </a:r>
            <a:r>
              <a:rPr lang="en-US" sz="3900" b="1" i="1" dirty="0">
                <a:ea typeface="+mj-lt"/>
                <a:cs typeface="+mj-lt"/>
              </a:rPr>
              <a:t>Salmonella</a:t>
            </a:r>
            <a:r>
              <a:rPr lang="en-US" sz="3900" b="1" dirty="0">
                <a:ea typeface="+mj-lt"/>
                <a:cs typeface="+mj-lt"/>
              </a:rPr>
              <a:t> over 0 to 140 Days Enumerated on Tryptic Soy Agar with Rifampicin</a:t>
            </a:r>
            <a:endParaRPr lang="en-US" sz="3900" b="1" dirty="0"/>
          </a:p>
        </p:txBody>
      </p:sp>
      <p:sp>
        <p:nvSpPr>
          <p:cNvPr id="5" name="TextBox 4">
            <a:extLst>
              <a:ext uri="{FF2B5EF4-FFF2-40B4-BE49-F238E27FC236}">
                <a16:creationId xmlns:a16="http://schemas.microsoft.com/office/drawing/2014/main" id="{F74BAC8A-D65B-44DC-9719-3E8183A48768}"/>
              </a:ext>
            </a:extLst>
          </p:cNvPr>
          <p:cNvSpPr txBox="1"/>
          <p:nvPr/>
        </p:nvSpPr>
        <p:spPr>
          <a:xfrm>
            <a:off x="7780352" y="2057073"/>
            <a:ext cx="3857719" cy="3108543"/>
          </a:xfrm>
          <a:prstGeom prst="rect">
            <a:avLst/>
          </a:prstGeom>
          <a:noFill/>
        </p:spPr>
        <p:txBody>
          <a:bodyPr wrap="square" lIns="91440" tIns="45720" rIns="91440" bIns="45720" rtlCol="0" anchor="t">
            <a:spAutoFit/>
          </a:bodyPr>
          <a:lstStyle/>
          <a:p>
            <a:r>
              <a:rPr lang="en-US" sz="2800" dirty="0">
                <a:ea typeface="+mn-lt"/>
                <a:cs typeface="+mn-lt"/>
              </a:rPr>
              <a:t>During the first 30 dpi, biodegradable mulch exhibited the smallest reduction in </a:t>
            </a:r>
            <a:r>
              <a:rPr lang="en-US" sz="2800" i="1" dirty="0">
                <a:ea typeface="+mn-lt"/>
                <a:cs typeface="+mn-lt"/>
              </a:rPr>
              <a:t>Salmonella</a:t>
            </a:r>
            <a:r>
              <a:rPr lang="en-US" sz="2800" dirty="0">
                <a:ea typeface="+mn-lt"/>
                <a:cs typeface="+mn-lt"/>
              </a:rPr>
              <a:t>, compared to landscape fabric and plastic mulch. </a:t>
            </a:r>
            <a:endParaRPr lang="en-US" sz="2800" dirty="0"/>
          </a:p>
        </p:txBody>
      </p:sp>
      <p:pic>
        <p:nvPicPr>
          <p:cNvPr id="3" name="Picture 2">
            <a:extLst>
              <a:ext uri="{FF2B5EF4-FFF2-40B4-BE49-F238E27FC236}">
                <a16:creationId xmlns:a16="http://schemas.microsoft.com/office/drawing/2014/main" id="{2AC7005A-E83C-1CD2-C68F-9F52880F7C0E}"/>
              </a:ext>
            </a:extLst>
          </p:cNvPr>
          <p:cNvPicPr>
            <a:picLocks noChangeAspect="1"/>
          </p:cNvPicPr>
          <p:nvPr/>
        </p:nvPicPr>
        <p:blipFill rotWithShape="1">
          <a:blip r:embed="rId3"/>
          <a:srcRect t="-7036" b="-7036"/>
          <a:stretch/>
        </p:blipFill>
        <p:spPr>
          <a:xfrm>
            <a:off x="621506" y="2054835"/>
            <a:ext cx="6984207" cy="2751688"/>
          </a:xfrm>
          <a:prstGeom prst="rect">
            <a:avLst/>
          </a:prstGeom>
        </p:spPr>
      </p:pic>
      <p:sp>
        <p:nvSpPr>
          <p:cNvPr id="4" name="TextBox 3">
            <a:extLst>
              <a:ext uri="{FF2B5EF4-FFF2-40B4-BE49-F238E27FC236}">
                <a16:creationId xmlns:a16="http://schemas.microsoft.com/office/drawing/2014/main" id="{439151B3-3F73-9A6C-C0E9-ADF6A6B0BC49}"/>
              </a:ext>
            </a:extLst>
          </p:cNvPr>
          <p:cNvSpPr txBox="1"/>
          <p:nvPr/>
        </p:nvSpPr>
        <p:spPr>
          <a:xfrm>
            <a:off x="619125" y="4904154"/>
            <a:ext cx="498871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4"/>
                </a:solidFill>
              </a:rPr>
              <a:t>Biodegradable mulch - solid, yellow</a:t>
            </a:r>
          </a:p>
          <a:p>
            <a:r>
              <a:rPr lang="en-US" dirty="0"/>
              <a:t>Landscape fabric - dashed, black</a:t>
            </a:r>
          </a:p>
          <a:p>
            <a:r>
              <a:rPr lang="en-US" dirty="0">
                <a:solidFill>
                  <a:srgbClr val="C00000"/>
                </a:solidFill>
              </a:rPr>
              <a:t>Plastic mulch - long dashed, red</a:t>
            </a:r>
          </a:p>
        </p:txBody>
      </p:sp>
    </p:spTree>
    <p:extLst>
      <p:ext uri="{BB962C8B-B14F-4D97-AF65-F5344CB8AC3E}">
        <p14:creationId xmlns:p14="http://schemas.microsoft.com/office/powerpoint/2010/main" val="60694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a:xfrm>
            <a:off x="472608" y="465978"/>
            <a:ext cx="11416272" cy="1347974"/>
          </a:xfrm>
        </p:spPr>
        <p:txBody>
          <a:bodyPr>
            <a:normAutofit/>
          </a:bodyPr>
          <a:lstStyle/>
          <a:p>
            <a:r>
              <a:rPr lang="en-US" sz="3900" b="1" dirty="0">
                <a:ea typeface="+mj-lt"/>
                <a:cs typeface="+mj-lt"/>
              </a:rPr>
              <a:t>Mean log CFU/cm</a:t>
            </a:r>
            <a:r>
              <a:rPr lang="en-US" sz="3900" b="1" baseline="30000" dirty="0">
                <a:ea typeface="+mj-lt"/>
                <a:cs typeface="+mj-lt"/>
              </a:rPr>
              <a:t>2</a:t>
            </a:r>
            <a:r>
              <a:rPr lang="en-US" sz="3900" b="1" dirty="0">
                <a:ea typeface="+mj-lt"/>
                <a:cs typeface="+mj-lt"/>
              </a:rPr>
              <a:t> of </a:t>
            </a:r>
            <a:r>
              <a:rPr lang="en-US" sz="3900" b="1" i="1" dirty="0">
                <a:ea typeface="+mj-lt"/>
                <a:cs typeface="+mj-lt"/>
              </a:rPr>
              <a:t>Salmonella</a:t>
            </a:r>
            <a:r>
              <a:rPr lang="en-US" sz="3900" b="1" dirty="0">
                <a:ea typeface="+mj-lt"/>
                <a:cs typeface="+mj-lt"/>
              </a:rPr>
              <a:t> over 0 to 140 Days Enumerated on Tryptic Soy Agar with Rifampicin</a:t>
            </a:r>
            <a:endParaRPr lang="en-US" sz="3900" b="1" dirty="0"/>
          </a:p>
        </p:txBody>
      </p:sp>
      <p:sp>
        <p:nvSpPr>
          <p:cNvPr id="5" name="TextBox 4">
            <a:extLst>
              <a:ext uri="{FF2B5EF4-FFF2-40B4-BE49-F238E27FC236}">
                <a16:creationId xmlns:a16="http://schemas.microsoft.com/office/drawing/2014/main" id="{F74BAC8A-D65B-44DC-9719-3E8183A48768}"/>
              </a:ext>
            </a:extLst>
          </p:cNvPr>
          <p:cNvSpPr txBox="1"/>
          <p:nvPr/>
        </p:nvSpPr>
        <p:spPr>
          <a:xfrm>
            <a:off x="7819429" y="2057073"/>
            <a:ext cx="3789334" cy="3539430"/>
          </a:xfrm>
          <a:prstGeom prst="rect">
            <a:avLst/>
          </a:prstGeom>
          <a:noFill/>
        </p:spPr>
        <p:txBody>
          <a:bodyPr wrap="square" lIns="91440" tIns="45720" rIns="91440" bIns="45720" rtlCol="0" anchor="t">
            <a:spAutoFit/>
          </a:bodyPr>
          <a:lstStyle/>
          <a:p>
            <a:r>
              <a:rPr lang="en-US" sz="2800" dirty="0">
                <a:ea typeface="+mn-lt"/>
                <a:cs typeface="+mn-lt"/>
              </a:rPr>
              <a:t>After 60 dpi, </a:t>
            </a:r>
            <a:r>
              <a:rPr lang="en-US" sz="2800" i="1" dirty="0">
                <a:ea typeface="+mn-lt"/>
                <a:cs typeface="+mn-lt"/>
              </a:rPr>
              <a:t>Salmonella</a:t>
            </a:r>
            <a:r>
              <a:rPr lang="en-US" sz="2800" dirty="0">
                <a:ea typeface="+mn-lt"/>
                <a:cs typeface="+mn-lt"/>
              </a:rPr>
              <a:t> reductions stabilized across all materials and by 90 dpi, no significant differences were observed between ground cover types.</a:t>
            </a:r>
            <a:endParaRPr lang="en-US" sz="2800" dirty="0"/>
          </a:p>
        </p:txBody>
      </p:sp>
      <p:pic>
        <p:nvPicPr>
          <p:cNvPr id="3" name="Picture 2">
            <a:extLst>
              <a:ext uri="{FF2B5EF4-FFF2-40B4-BE49-F238E27FC236}">
                <a16:creationId xmlns:a16="http://schemas.microsoft.com/office/drawing/2014/main" id="{2AC7005A-E83C-1CD2-C68F-9F52880F7C0E}"/>
              </a:ext>
            </a:extLst>
          </p:cNvPr>
          <p:cNvPicPr>
            <a:picLocks noChangeAspect="1"/>
          </p:cNvPicPr>
          <p:nvPr/>
        </p:nvPicPr>
        <p:blipFill rotWithShape="1">
          <a:blip r:embed="rId3"/>
          <a:srcRect t="-7036" b="-7036"/>
          <a:stretch/>
        </p:blipFill>
        <p:spPr>
          <a:xfrm>
            <a:off x="621506" y="2054835"/>
            <a:ext cx="6984207" cy="2751688"/>
          </a:xfrm>
          <a:prstGeom prst="rect">
            <a:avLst/>
          </a:prstGeom>
        </p:spPr>
      </p:pic>
      <p:sp>
        <p:nvSpPr>
          <p:cNvPr id="4" name="TextBox 3">
            <a:extLst>
              <a:ext uri="{FF2B5EF4-FFF2-40B4-BE49-F238E27FC236}">
                <a16:creationId xmlns:a16="http://schemas.microsoft.com/office/drawing/2014/main" id="{439151B3-3F73-9A6C-C0E9-ADF6A6B0BC49}"/>
              </a:ext>
            </a:extLst>
          </p:cNvPr>
          <p:cNvSpPr txBox="1"/>
          <p:nvPr/>
        </p:nvSpPr>
        <p:spPr>
          <a:xfrm>
            <a:off x="619125" y="4904154"/>
            <a:ext cx="498871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4"/>
                </a:solidFill>
              </a:rPr>
              <a:t>Biodegradable mulch - solid, yellow</a:t>
            </a:r>
          </a:p>
          <a:p>
            <a:r>
              <a:rPr lang="en-US" dirty="0"/>
              <a:t>Landscape fabric - dashed, black</a:t>
            </a:r>
          </a:p>
          <a:p>
            <a:r>
              <a:rPr lang="en-US" dirty="0">
                <a:solidFill>
                  <a:srgbClr val="C00000"/>
                </a:solidFill>
              </a:rPr>
              <a:t>Plastic mulch - long dashed, red</a:t>
            </a:r>
          </a:p>
        </p:txBody>
      </p:sp>
    </p:spTree>
    <p:extLst>
      <p:ext uri="{BB962C8B-B14F-4D97-AF65-F5344CB8AC3E}">
        <p14:creationId xmlns:p14="http://schemas.microsoft.com/office/powerpoint/2010/main" val="2763650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a:xfrm>
            <a:off x="472608" y="465978"/>
            <a:ext cx="11416272" cy="1347974"/>
          </a:xfrm>
        </p:spPr>
        <p:txBody>
          <a:bodyPr>
            <a:normAutofit/>
          </a:bodyPr>
          <a:lstStyle/>
          <a:p>
            <a:r>
              <a:rPr lang="en-US" sz="3900" b="1" dirty="0">
                <a:ea typeface="+mj-lt"/>
                <a:cs typeface="+mj-lt"/>
              </a:rPr>
              <a:t>Mean log CFU/cm</a:t>
            </a:r>
            <a:r>
              <a:rPr lang="en-US" sz="3900" b="1" baseline="30000" dirty="0">
                <a:ea typeface="+mj-lt"/>
                <a:cs typeface="+mj-lt"/>
              </a:rPr>
              <a:t>2</a:t>
            </a:r>
            <a:r>
              <a:rPr lang="en-US" sz="3900" b="1" dirty="0">
                <a:ea typeface="+mj-lt"/>
                <a:cs typeface="+mj-lt"/>
              </a:rPr>
              <a:t> of </a:t>
            </a:r>
            <a:r>
              <a:rPr lang="en-US" sz="3900" b="1" i="1" dirty="0">
                <a:ea typeface="+mj-lt"/>
                <a:cs typeface="+mj-lt"/>
              </a:rPr>
              <a:t>Salmonella</a:t>
            </a:r>
            <a:r>
              <a:rPr lang="en-US" sz="3900" b="1" dirty="0">
                <a:ea typeface="+mj-lt"/>
                <a:cs typeface="+mj-lt"/>
              </a:rPr>
              <a:t> over 0 to 140 Days Enumerated on Tryptic Soy Agar with Rifampicin</a:t>
            </a:r>
            <a:endParaRPr lang="en-US" sz="3900" b="1" dirty="0"/>
          </a:p>
        </p:txBody>
      </p:sp>
      <p:sp>
        <p:nvSpPr>
          <p:cNvPr id="5" name="TextBox 4">
            <a:extLst>
              <a:ext uri="{FF2B5EF4-FFF2-40B4-BE49-F238E27FC236}">
                <a16:creationId xmlns:a16="http://schemas.microsoft.com/office/drawing/2014/main" id="{F74BAC8A-D65B-44DC-9719-3E8183A48768}"/>
              </a:ext>
            </a:extLst>
          </p:cNvPr>
          <p:cNvSpPr txBox="1"/>
          <p:nvPr/>
        </p:nvSpPr>
        <p:spPr>
          <a:xfrm>
            <a:off x="7738190" y="1940355"/>
            <a:ext cx="3876229" cy="3772284"/>
          </a:xfrm>
          <a:prstGeom prst="rect">
            <a:avLst/>
          </a:prstGeom>
          <a:noFill/>
        </p:spPr>
        <p:txBody>
          <a:bodyPr wrap="square" lIns="91440" tIns="45720" rIns="91440" bIns="45720" rtlCol="0" anchor="t">
            <a:spAutoFit/>
          </a:bodyPr>
          <a:lstStyle/>
          <a:p>
            <a:r>
              <a:rPr lang="en-US" sz="2400" dirty="0">
                <a:ea typeface="+mn-lt"/>
                <a:cs typeface="+mn-lt"/>
              </a:rPr>
              <a:t>Survival rates at 140 dpi were highest on landscape fabric followed by plastic mulch and biodegradable mulch coupons.</a:t>
            </a:r>
          </a:p>
          <a:p>
            <a:endParaRPr lang="en-US" sz="2400" dirty="0"/>
          </a:p>
          <a:p>
            <a:r>
              <a:rPr lang="en-US" sz="2400" i="1" dirty="0">
                <a:ea typeface="+mn-lt"/>
                <a:cs typeface="+mn-lt"/>
              </a:rPr>
              <a:t>Salmonella</a:t>
            </a:r>
            <a:r>
              <a:rPr lang="en-US" sz="2400" dirty="0">
                <a:ea typeface="+mn-lt"/>
                <a:cs typeface="+mn-lt"/>
              </a:rPr>
              <a:t> survived 140 dpi on all tested ground covers, with reductions </a:t>
            </a:r>
          </a:p>
          <a:p>
            <a:r>
              <a:rPr lang="en-US" sz="2400" dirty="0">
                <a:ea typeface="+mn-lt"/>
                <a:cs typeface="+mn-lt"/>
              </a:rPr>
              <a:t>&gt;5 log CFU/cm</a:t>
            </a:r>
            <a:r>
              <a:rPr lang="en-US" sz="2400" baseline="30000" dirty="0">
                <a:ea typeface="+mn-lt"/>
                <a:cs typeface="+mn-lt"/>
              </a:rPr>
              <a:t>2</a:t>
            </a:r>
            <a:r>
              <a:rPr lang="en-US" sz="2400" dirty="0">
                <a:ea typeface="+mn-lt"/>
                <a:cs typeface="+mn-lt"/>
              </a:rPr>
              <a:t>.</a:t>
            </a:r>
            <a:endParaRPr lang="en-US" dirty="0"/>
          </a:p>
        </p:txBody>
      </p:sp>
      <p:pic>
        <p:nvPicPr>
          <p:cNvPr id="3" name="Picture 2">
            <a:extLst>
              <a:ext uri="{FF2B5EF4-FFF2-40B4-BE49-F238E27FC236}">
                <a16:creationId xmlns:a16="http://schemas.microsoft.com/office/drawing/2014/main" id="{2AC7005A-E83C-1CD2-C68F-9F52880F7C0E}"/>
              </a:ext>
            </a:extLst>
          </p:cNvPr>
          <p:cNvPicPr>
            <a:picLocks noChangeAspect="1"/>
          </p:cNvPicPr>
          <p:nvPr/>
        </p:nvPicPr>
        <p:blipFill rotWithShape="1">
          <a:blip r:embed="rId3"/>
          <a:srcRect t="-7036" b="-7036"/>
          <a:stretch/>
        </p:blipFill>
        <p:spPr>
          <a:xfrm>
            <a:off x="621506" y="2054835"/>
            <a:ext cx="6984207" cy="2751688"/>
          </a:xfrm>
          <a:prstGeom prst="rect">
            <a:avLst/>
          </a:prstGeom>
        </p:spPr>
      </p:pic>
      <p:sp>
        <p:nvSpPr>
          <p:cNvPr id="4" name="TextBox 3">
            <a:extLst>
              <a:ext uri="{FF2B5EF4-FFF2-40B4-BE49-F238E27FC236}">
                <a16:creationId xmlns:a16="http://schemas.microsoft.com/office/drawing/2014/main" id="{439151B3-3F73-9A6C-C0E9-ADF6A6B0BC49}"/>
              </a:ext>
            </a:extLst>
          </p:cNvPr>
          <p:cNvSpPr txBox="1"/>
          <p:nvPr/>
        </p:nvSpPr>
        <p:spPr>
          <a:xfrm>
            <a:off x="619125" y="4904154"/>
            <a:ext cx="498871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4"/>
                </a:solidFill>
              </a:rPr>
              <a:t>Biodegradable mulch - solid, yellow</a:t>
            </a:r>
          </a:p>
          <a:p>
            <a:r>
              <a:rPr lang="en-US" dirty="0"/>
              <a:t>Landscape fabric - dashed, black</a:t>
            </a:r>
          </a:p>
          <a:p>
            <a:r>
              <a:rPr lang="en-US" dirty="0">
                <a:solidFill>
                  <a:srgbClr val="C00000"/>
                </a:solidFill>
              </a:rPr>
              <a:t>Plastic mulch - long dashed, red</a:t>
            </a:r>
          </a:p>
        </p:txBody>
      </p:sp>
    </p:spTree>
    <p:extLst>
      <p:ext uri="{BB962C8B-B14F-4D97-AF65-F5344CB8AC3E}">
        <p14:creationId xmlns:p14="http://schemas.microsoft.com/office/powerpoint/2010/main" val="274493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a:xfrm>
            <a:off x="474440" y="424558"/>
            <a:ext cx="11241310" cy="1347974"/>
          </a:xfrm>
        </p:spPr>
        <p:txBody>
          <a:bodyPr vert="horz" lIns="91440" tIns="45720" rIns="91440" bIns="45720" rtlCol="0" anchor="ctr">
            <a:noAutofit/>
          </a:bodyPr>
          <a:lstStyle/>
          <a:p>
            <a:r>
              <a:rPr lang="en-US" sz="3200" b="1" dirty="0">
                <a:ea typeface="+mj-lt"/>
                <a:cs typeface="+mj-lt"/>
              </a:rPr>
              <a:t>Average </a:t>
            </a:r>
            <a:r>
              <a:rPr lang="en-US" sz="3200" b="1" i="1" dirty="0">
                <a:ea typeface="+mj-lt"/>
                <a:cs typeface="+mj-lt"/>
              </a:rPr>
              <a:t>Salmonella</a:t>
            </a:r>
            <a:r>
              <a:rPr lang="en-US" sz="3200" b="1" dirty="0">
                <a:ea typeface="+mj-lt"/>
                <a:cs typeface="+mj-lt"/>
              </a:rPr>
              <a:t> Concentration (log CFU/cm</a:t>
            </a:r>
            <a:r>
              <a:rPr lang="en-US" sz="3200" b="1" baseline="30000" dirty="0">
                <a:ea typeface="+mj-lt"/>
                <a:cs typeface="+mj-lt"/>
              </a:rPr>
              <a:t>2</a:t>
            </a:r>
            <a:r>
              <a:rPr lang="en-US" sz="3200" b="1" dirty="0">
                <a:ea typeface="+mj-lt"/>
                <a:cs typeface="+mj-lt"/>
              </a:rPr>
              <a:t>) Over 140 Days for Biodegradable Mulch, Landscape Fabric, and Plastic Mulch</a:t>
            </a:r>
            <a:endParaRPr lang="en-US" sz="3200" b="1" dirty="0"/>
          </a:p>
        </p:txBody>
      </p:sp>
      <p:sp>
        <p:nvSpPr>
          <p:cNvPr id="5" name="TextBox 4">
            <a:extLst>
              <a:ext uri="{FF2B5EF4-FFF2-40B4-BE49-F238E27FC236}">
                <a16:creationId xmlns:a16="http://schemas.microsoft.com/office/drawing/2014/main" id="{F74BAC8A-D65B-44DC-9719-3E8183A48768}"/>
              </a:ext>
            </a:extLst>
          </p:cNvPr>
          <p:cNvSpPr txBox="1"/>
          <p:nvPr/>
        </p:nvSpPr>
        <p:spPr>
          <a:xfrm>
            <a:off x="6667271" y="1712295"/>
            <a:ext cx="4658186" cy="4062651"/>
          </a:xfrm>
          <a:prstGeom prst="rect">
            <a:avLst/>
          </a:prstGeom>
          <a:noFill/>
        </p:spPr>
        <p:txBody>
          <a:bodyPr wrap="square" lIns="91440" tIns="45720" rIns="91440" bIns="45720" rtlCol="0" anchor="t">
            <a:spAutoFit/>
          </a:bodyPr>
          <a:lstStyle/>
          <a:p>
            <a:r>
              <a:rPr lang="en-US" sz="2400" dirty="0">
                <a:ea typeface="+mn-lt"/>
                <a:cs typeface="+mn-lt"/>
              </a:rPr>
              <a:t>Growth of </a:t>
            </a:r>
            <a:r>
              <a:rPr lang="en-US" sz="2400" i="1" dirty="0">
                <a:ea typeface="+mn-lt"/>
                <a:cs typeface="+mn-lt"/>
              </a:rPr>
              <a:t>Salmonella</a:t>
            </a:r>
            <a:r>
              <a:rPr lang="en-US" sz="2400" dirty="0">
                <a:ea typeface="+mn-lt"/>
                <a:cs typeface="+mn-lt"/>
              </a:rPr>
              <a:t> was not observed at any point during the study duration. </a:t>
            </a:r>
            <a:endParaRPr lang="en-US" dirty="0"/>
          </a:p>
          <a:p>
            <a:endParaRPr lang="en-US" dirty="0"/>
          </a:p>
          <a:p>
            <a:r>
              <a:rPr lang="en-US" sz="2400" dirty="0">
                <a:ea typeface="+mn-lt"/>
                <a:cs typeface="+mn-lt"/>
              </a:rPr>
              <a:t>Although a statistical difference was detected in the initial (0 dpi) inoculum concentrations of the tested ground covers, the difference in die-off is not biologically significant with small variation across samples.</a:t>
            </a:r>
            <a:endParaRPr lang="en-US" dirty="0"/>
          </a:p>
        </p:txBody>
      </p:sp>
      <p:pic>
        <p:nvPicPr>
          <p:cNvPr id="19" name="Picture 18">
            <a:extLst>
              <a:ext uri="{FF2B5EF4-FFF2-40B4-BE49-F238E27FC236}">
                <a16:creationId xmlns:a16="http://schemas.microsoft.com/office/drawing/2014/main" id="{F7F87993-10D0-2254-2135-3E18BDFF94C2}"/>
              </a:ext>
            </a:extLst>
          </p:cNvPr>
          <p:cNvPicPr>
            <a:picLocks noChangeAspect="1"/>
          </p:cNvPicPr>
          <p:nvPr/>
        </p:nvPicPr>
        <p:blipFill>
          <a:blip r:embed="rId3"/>
          <a:stretch>
            <a:fillRect/>
          </a:stretch>
        </p:blipFill>
        <p:spPr>
          <a:xfrm>
            <a:off x="680081" y="1787483"/>
            <a:ext cx="5943600" cy="4394200"/>
          </a:xfrm>
          <a:prstGeom prst="rect">
            <a:avLst/>
          </a:prstGeom>
        </p:spPr>
      </p:pic>
    </p:spTree>
    <p:extLst>
      <p:ext uri="{BB962C8B-B14F-4D97-AF65-F5344CB8AC3E}">
        <p14:creationId xmlns:p14="http://schemas.microsoft.com/office/powerpoint/2010/main" val="356035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2A1EDE-81C8-499E-B5B6-5E7E8CB3A653}"/>
              </a:ext>
            </a:extLst>
          </p:cNvPr>
          <p:cNvSpPr>
            <a:spLocks noGrp="1"/>
          </p:cNvSpPr>
          <p:nvPr>
            <p:ph type="title"/>
          </p:nvPr>
        </p:nvSpPr>
        <p:spPr/>
        <p:txBody>
          <a:bodyPr/>
          <a:lstStyle/>
          <a:p>
            <a:r>
              <a:rPr lang="en-US" b="1" dirty="0"/>
              <a:t>More Information</a:t>
            </a:r>
          </a:p>
        </p:txBody>
      </p:sp>
      <p:sp>
        <p:nvSpPr>
          <p:cNvPr id="5" name="Footer Placeholder 3">
            <a:extLst>
              <a:ext uri="{FF2B5EF4-FFF2-40B4-BE49-F238E27FC236}">
                <a16:creationId xmlns:a16="http://schemas.microsoft.com/office/drawing/2014/main" id="{57AC503A-7322-4C91-9BD0-28B5576C736C}"/>
              </a:ext>
            </a:extLst>
          </p:cNvPr>
          <p:cNvSpPr txBox="1">
            <a:spLocks/>
          </p:cNvSpPr>
          <p:nvPr/>
        </p:nvSpPr>
        <p:spPr>
          <a:xfrm>
            <a:off x="482884" y="5209953"/>
            <a:ext cx="11270751" cy="64631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tx1"/>
                </a:solidFill>
              </a:rPr>
              <a:t>This work is supported by the Specialty Crops Research Initiative [grant no. 2020-51181-32157] from the USDA National Institute of Food and Agriculture. Any opinions, findings, conclusions, or recommendations expressed in this presentation are those of the speakers and do not necessarily reflect the view of the U.S. Department of Agriculture.</a:t>
            </a:r>
          </a:p>
        </p:txBody>
      </p:sp>
      <p:sp>
        <p:nvSpPr>
          <p:cNvPr id="3" name="TextBox 2">
            <a:extLst>
              <a:ext uri="{FF2B5EF4-FFF2-40B4-BE49-F238E27FC236}">
                <a16:creationId xmlns:a16="http://schemas.microsoft.com/office/drawing/2014/main" id="{3486BFD0-DBEA-4653-8DA8-59123BC144A8}"/>
              </a:ext>
            </a:extLst>
          </p:cNvPr>
          <p:cNvSpPr txBox="1"/>
          <p:nvPr/>
        </p:nvSpPr>
        <p:spPr>
          <a:xfrm>
            <a:off x="780698" y="3596783"/>
            <a:ext cx="3549683" cy="1231106"/>
          </a:xfrm>
          <a:prstGeom prst="rect">
            <a:avLst/>
          </a:prstGeom>
          <a:noFill/>
        </p:spPr>
        <p:txBody>
          <a:bodyPr wrap="square" lIns="91440" tIns="45720" rIns="91440" bIns="45720" rtlCol="0" anchor="t">
            <a:spAutoFit/>
          </a:bodyPr>
          <a:lstStyle/>
          <a:p>
            <a:pPr algn="ctr"/>
            <a:r>
              <a:rPr lang="en-US" sz="2000" b="1" dirty="0">
                <a:ea typeface="+mn-lt"/>
                <a:cs typeface="+mn-lt"/>
              </a:rPr>
              <a:t>Alyssa A. Rosenbaum</a:t>
            </a:r>
            <a:endParaRPr lang="en-US" b="1" dirty="0"/>
          </a:p>
          <a:p>
            <a:pPr algn="ctr"/>
            <a:r>
              <a:rPr lang="en-US" dirty="0"/>
              <a:t>Graduate Research Associate</a:t>
            </a:r>
          </a:p>
          <a:p>
            <a:pPr algn="ctr"/>
            <a:r>
              <a:rPr lang="en-US" dirty="0">
                <a:ea typeface="+mn-lt"/>
                <a:cs typeface="+mn-lt"/>
              </a:rPr>
              <a:t>University of Arizona</a:t>
            </a:r>
          </a:p>
          <a:p>
            <a:pPr algn="ctr"/>
            <a:r>
              <a:rPr lang="en-US" dirty="0">
                <a:ea typeface="+mn-lt"/>
                <a:cs typeface="+mn-lt"/>
                <a:hlinkClick r:id="rId3"/>
              </a:rPr>
              <a:t>alyssaar@arizona.edu</a:t>
            </a:r>
            <a:endParaRPr lang="en-US"/>
          </a:p>
        </p:txBody>
      </p:sp>
      <p:sp>
        <p:nvSpPr>
          <p:cNvPr id="12" name="TextBox 11">
            <a:extLst>
              <a:ext uri="{FF2B5EF4-FFF2-40B4-BE49-F238E27FC236}">
                <a16:creationId xmlns:a16="http://schemas.microsoft.com/office/drawing/2014/main" id="{05CF7559-90AA-4F91-912D-3E684338BB2B}"/>
              </a:ext>
            </a:extLst>
          </p:cNvPr>
          <p:cNvSpPr txBox="1"/>
          <p:nvPr/>
        </p:nvSpPr>
        <p:spPr>
          <a:xfrm>
            <a:off x="4332080" y="3602946"/>
            <a:ext cx="4491598" cy="1231106"/>
          </a:xfrm>
          <a:prstGeom prst="rect">
            <a:avLst/>
          </a:prstGeom>
          <a:noFill/>
        </p:spPr>
        <p:txBody>
          <a:bodyPr wrap="square" lIns="91440" tIns="45720" rIns="91440" bIns="45720" rtlCol="0" anchor="t">
            <a:spAutoFit/>
          </a:bodyPr>
          <a:lstStyle/>
          <a:p>
            <a:pPr algn="ctr"/>
            <a:r>
              <a:rPr lang="en-US" sz="2000" b="1" dirty="0">
                <a:ea typeface="+mn-lt"/>
                <a:cs typeface="+mn-lt"/>
              </a:rPr>
              <a:t>Laura K. Strawn, Ph.D.</a:t>
            </a:r>
            <a:endParaRPr lang="en-US" sz="2000" dirty="0"/>
          </a:p>
          <a:p>
            <a:pPr algn="ctr"/>
            <a:r>
              <a:rPr lang="en-US" dirty="0">
                <a:ea typeface="+mn-lt"/>
                <a:cs typeface="+mn-lt"/>
              </a:rPr>
              <a:t>Associate Professor</a:t>
            </a:r>
          </a:p>
          <a:p>
            <a:pPr algn="ctr"/>
            <a:r>
              <a:rPr lang="en-US" dirty="0">
                <a:ea typeface="+mn-lt"/>
                <a:cs typeface="+mn-lt"/>
              </a:rPr>
              <a:t>Virginia Tech</a:t>
            </a:r>
            <a:endParaRPr lang="en-US"/>
          </a:p>
          <a:p>
            <a:pPr algn="ctr"/>
            <a:r>
              <a:rPr lang="en-US" dirty="0">
                <a:ea typeface="+mn-lt"/>
                <a:cs typeface="+mn-lt"/>
                <a:hlinkClick r:id="rId4"/>
              </a:rPr>
              <a:t>laurakstrawn@vt.edu</a:t>
            </a:r>
            <a:endParaRPr lang="en-US"/>
          </a:p>
        </p:txBody>
      </p:sp>
      <p:sp>
        <p:nvSpPr>
          <p:cNvPr id="13" name="TextBox 12">
            <a:extLst>
              <a:ext uri="{FF2B5EF4-FFF2-40B4-BE49-F238E27FC236}">
                <a16:creationId xmlns:a16="http://schemas.microsoft.com/office/drawing/2014/main" id="{1E2C0ACD-86CF-47D1-8C94-630069D3C949}"/>
              </a:ext>
            </a:extLst>
          </p:cNvPr>
          <p:cNvSpPr txBox="1"/>
          <p:nvPr/>
        </p:nvSpPr>
        <p:spPr>
          <a:xfrm>
            <a:off x="8667100" y="2410989"/>
            <a:ext cx="1746960" cy="707886"/>
          </a:xfrm>
          <a:prstGeom prst="rect">
            <a:avLst/>
          </a:prstGeom>
          <a:noFill/>
        </p:spPr>
        <p:txBody>
          <a:bodyPr wrap="square" rtlCol="0">
            <a:spAutoFit/>
          </a:bodyPr>
          <a:lstStyle/>
          <a:p>
            <a:pPr algn="ctr"/>
            <a:r>
              <a:rPr lang="en-US" sz="2000" b="1" dirty="0"/>
              <a:t>Check out our paper!</a:t>
            </a:r>
            <a:endParaRPr lang="en-US" dirty="0"/>
          </a:p>
        </p:txBody>
      </p:sp>
      <p:pic>
        <p:nvPicPr>
          <p:cNvPr id="6" name="Graphic 5" descr="Line arrow: Clockwise curve with solid fill">
            <a:extLst>
              <a:ext uri="{FF2B5EF4-FFF2-40B4-BE49-F238E27FC236}">
                <a16:creationId xmlns:a16="http://schemas.microsoft.com/office/drawing/2014/main" id="{F669A21D-FE2A-4960-AC3D-A153A310D4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775508">
            <a:off x="9341666" y="1461393"/>
            <a:ext cx="914400" cy="914400"/>
          </a:xfrm>
          <a:prstGeom prst="rect">
            <a:avLst/>
          </a:prstGeom>
        </p:spPr>
      </p:pic>
      <p:pic>
        <p:nvPicPr>
          <p:cNvPr id="14" name="Picture 13" descr="A qr code on a white background&#10;&#10;Description automatically generated">
            <a:extLst>
              <a:ext uri="{FF2B5EF4-FFF2-40B4-BE49-F238E27FC236}">
                <a16:creationId xmlns:a16="http://schemas.microsoft.com/office/drawing/2014/main" id="{6EC7F84B-4E06-48E0-4AB7-D4206AC9E95C}"/>
              </a:ext>
            </a:extLst>
          </p:cNvPr>
          <p:cNvPicPr>
            <a:picLocks noChangeAspect="1"/>
          </p:cNvPicPr>
          <p:nvPr/>
        </p:nvPicPr>
        <p:blipFill>
          <a:blip r:embed="rId7"/>
          <a:stretch>
            <a:fillRect/>
          </a:stretch>
        </p:blipFill>
        <p:spPr>
          <a:xfrm>
            <a:off x="10098942" y="788865"/>
            <a:ext cx="1665654" cy="1626577"/>
          </a:xfrm>
          <a:prstGeom prst="rect">
            <a:avLst/>
          </a:prstGeom>
          <a:ln>
            <a:noFill/>
          </a:ln>
        </p:spPr>
      </p:pic>
      <p:pic>
        <p:nvPicPr>
          <p:cNvPr id="2" name="Picture 1">
            <a:extLst>
              <a:ext uri="{FF2B5EF4-FFF2-40B4-BE49-F238E27FC236}">
                <a16:creationId xmlns:a16="http://schemas.microsoft.com/office/drawing/2014/main" id="{2532A2B1-D177-44EC-9396-5C85A31EBBE6}"/>
              </a:ext>
            </a:extLst>
          </p:cNvPr>
          <p:cNvPicPr>
            <a:picLocks noChangeAspect="1"/>
          </p:cNvPicPr>
          <p:nvPr/>
        </p:nvPicPr>
        <p:blipFill rotWithShape="1">
          <a:blip r:embed="rId8">
            <a:extLst>
              <a:ext uri="{28A0092B-C50C-407E-A947-70E740481C1C}">
                <a14:useLocalDpi xmlns:a14="http://schemas.microsoft.com/office/drawing/2010/main" val="0"/>
              </a:ext>
            </a:extLst>
          </a:blip>
          <a:srcRect l="4941" t="12704" r="11181" b="25223"/>
          <a:stretch/>
        </p:blipFill>
        <p:spPr>
          <a:xfrm>
            <a:off x="1450731" y="1421424"/>
            <a:ext cx="2207846" cy="2178538"/>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890FD9AD-8320-30A1-9167-ACF806A8C31F}"/>
              </a:ext>
            </a:extLst>
          </p:cNvPr>
          <p:cNvPicPr>
            <a:picLocks noChangeAspect="1"/>
          </p:cNvPicPr>
          <p:nvPr/>
        </p:nvPicPr>
        <p:blipFill>
          <a:blip r:embed="rId9"/>
          <a:stretch>
            <a:fillRect/>
          </a:stretch>
        </p:blipFill>
        <p:spPr>
          <a:xfrm>
            <a:off x="10098942" y="788865"/>
            <a:ext cx="1665654" cy="1626577"/>
          </a:xfrm>
          <a:prstGeom prst="rect">
            <a:avLst/>
          </a:prstGeom>
          <a:ln>
            <a:noFill/>
          </a:ln>
        </p:spPr>
      </p:pic>
      <p:sp>
        <p:nvSpPr>
          <p:cNvPr id="10" name="Rectangle 9">
            <a:extLst>
              <a:ext uri="{FF2B5EF4-FFF2-40B4-BE49-F238E27FC236}">
                <a16:creationId xmlns:a16="http://schemas.microsoft.com/office/drawing/2014/main" id="{78438FC9-B42E-4478-77CE-D22ABB1B2C08}"/>
              </a:ext>
            </a:extLst>
          </p:cNvPr>
          <p:cNvSpPr/>
          <p:nvPr/>
        </p:nvSpPr>
        <p:spPr>
          <a:xfrm>
            <a:off x="5423749" y="1420511"/>
            <a:ext cx="2212848" cy="2176272"/>
          </a:xfrm>
          <a:prstGeom prst="rect">
            <a:avLst/>
          </a:prstGeom>
          <a:blipFill dpi="0" rotWithShape="1">
            <a:blip r:embed="rId10">
              <a:extLst>
                <a:ext uri="{28A0092B-C50C-407E-A947-70E740481C1C}">
                  <a14:useLocalDpi xmlns:a14="http://schemas.microsoft.com/office/drawing/2010/main" val="0"/>
                </a:ext>
              </a:extLst>
            </a:blip>
            <a:srcRect/>
            <a:stretch>
              <a:fillRect l="-80" t="-4679" r="80" b="-59963"/>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1874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Ink Free"/>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1EAE8EA27ACE468551B3808A177437" ma:contentTypeVersion="18" ma:contentTypeDescription="Create a new document." ma:contentTypeScope="" ma:versionID="938d5e08fa8103ee3011ed0863554e08">
  <xsd:schema xmlns:xsd="http://www.w3.org/2001/XMLSchema" xmlns:xs="http://www.w3.org/2001/XMLSchema" xmlns:p="http://schemas.microsoft.com/office/2006/metadata/properties" xmlns:ns2="f41a8299-8b00-4fda-81ac-72b0b944c9c8" xmlns:ns3="5c9d2234-300f-4adf-afe3-4a0d0c0bddf3" targetNamespace="http://schemas.microsoft.com/office/2006/metadata/properties" ma:root="true" ma:fieldsID="72e53736d3722640d29932b0c10e6c0a" ns2:_="" ns3:_="">
    <xsd:import namespace="f41a8299-8b00-4fda-81ac-72b0b944c9c8"/>
    <xsd:import namespace="5c9d2234-300f-4adf-afe3-4a0d0c0bdd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a8299-8b00-4fda-81ac-72b0b944c9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a0c477a-f09e-4137-8c49-77869fdcca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9d2234-300f-4adf-afe3-4a0d0c0bddf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16fc863-3609-498d-864b-5bdfeab4459d}" ma:internalName="TaxCatchAll" ma:showField="CatchAllData" ma:web="5c9d2234-300f-4adf-afe3-4a0d0c0bddf3">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1a8299-8b00-4fda-81ac-72b0b944c9c8">
      <Terms xmlns="http://schemas.microsoft.com/office/infopath/2007/PartnerControls"/>
    </lcf76f155ced4ddcb4097134ff3c332f>
    <TaxCatchAll xmlns="5c9d2234-300f-4adf-afe3-4a0d0c0bddf3" xsi:nil="true"/>
  </documentManagement>
</p:properties>
</file>

<file path=customXml/itemProps1.xml><?xml version="1.0" encoding="utf-8"?>
<ds:datastoreItem xmlns:ds="http://schemas.openxmlformats.org/officeDocument/2006/customXml" ds:itemID="{8AC85FB8-AFD9-403C-822C-5C0526658DAC}"/>
</file>

<file path=customXml/itemProps2.xml><?xml version="1.0" encoding="utf-8"?>
<ds:datastoreItem xmlns:ds="http://schemas.openxmlformats.org/officeDocument/2006/customXml" ds:itemID="{E829FA03-B1E3-4850-B0FF-24387BEF0025}"/>
</file>

<file path=customXml/itemProps3.xml><?xml version="1.0" encoding="utf-8"?>
<ds:datastoreItem xmlns:ds="http://schemas.openxmlformats.org/officeDocument/2006/customXml" ds:itemID="{FDE09365-82D2-42CD-BEAA-9A6F8174D492}"/>
</file>

<file path=docProps/app.xml><?xml version="1.0" encoding="utf-8"?>
<Properties xmlns="http://schemas.openxmlformats.org/officeDocument/2006/extended-properties" xmlns:vt="http://schemas.openxmlformats.org/officeDocument/2006/docPropsVTypes">
  <Template>office theme</Template>
  <TotalTime>51</TotalTime>
  <Words>824</Words>
  <Application>Microsoft Macintosh PowerPoint</Application>
  <PresentationFormat>Widescreen</PresentationFormat>
  <Paragraphs>70</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Aptos</vt:lpstr>
      <vt:lpstr>Aptos Display</vt:lpstr>
      <vt:lpstr>Arial</vt:lpstr>
      <vt:lpstr>Arial Nova</vt:lpstr>
      <vt:lpstr>Calibri</vt:lpstr>
      <vt:lpstr>Ink Free</vt:lpstr>
      <vt:lpstr>office theme</vt:lpstr>
      <vt:lpstr>Office Theme</vt:lpstr>
      <vt:lpstr>Research Updates: Objective 1</vt:lpstr>
      <vt:lpstr>Research Highlights</vt:lpstr>
      <vt:lpstr>Mean log CFU/cm2 of Salmonella over 0 to 140 Days Enumerated on Tryptic Soy Agar with Rifampicin</vt:lpstr>
      <vt:lpstr>Mean log CFU/cm2 of Salmonella over 0 to 140 Days Enumerated on Tryptic Soy Agar with Rifampicin</vt:lpstr>
      <vt:lpstr>Mean log CFU/cm2 of Salmonella over 0 to 140 Days Enumerated on Tryptic Soy Agar with Rifampicin</vt:lpstr>
      <vt:lpstr>Average Salmonella Concentration (log CFU/cm2) Over 140 Days for Biodegradable Mulch, Landscape Fabric, and Plastic Mulch</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Rosenbaum, Alyssa - (alyssaar)</cp:lastModifiedBy>
  <cp:revision>194</cp:revision>
  <dcterms:created xsi:type="dcterms:W3CDTF">2025-01-13T14:17:07Z</dcterms:created>
  <dcterms:modified xsi:type="dcterms:W3CDTF">2025-01-14T18:22:08Z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0x0101001C1EAE8EA27ACE468551B3808A177437</vt:lpwstr>
  </property>
</Properties>
</file>