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10"/>
  </p:notesMasterIdLst>
  <p:sldIdLst>
    <p:sldId id="257" r:id="rId3"/>
    <p:sldId id="259" r:id="rId4"/>
    <p:sldId id="267" r:id="rId5"/>
    <p:sldId id="268" r:id="rId6"/>
    <p:sldId id="264" r:id="rId7"/>
    <p:sldId id="266"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A9B3CB-B39F-CB9F-2CD3-19AAE53F2C7D}" v="46" dt="2024-12-04T15:31:31.9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D48BEE-21CE-40BB-8261-CBD3984EBD85}" type="datetimeFigureOut">
              <a:t>12/10/2024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3724B9-0A3C-4925-B5BB-8392D2EAD229}" type="slidenum">
              <a:t>‹#›</a:t>
            </a:fld>
            <a:endParaRPr lang="en-US"/>
          </a:p>
        </p:txBody>
      </p:sp>
    </p:spTree>
    <p:extLst>
      <p:ext uri="{BB962C8B-B14F-4D97-AF65-F5344CB8AC3E}">
        <p14:creationId xmlns:p14="http://schemas.microsoft.com/office/powerpoint/2010/main" val="1403610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Introduce the topic: Preharvest agricultural water can be a source of Salmonella contamination.</a:t>
            </a:r>
          </a:p>
          <a:p>
            <a:pPr marL="171450" indent="-171450">
              <a:buFont typeface="Arial"/>
              <a:buChar char="•"/>
            </a:pPr>
            <a:r>
              <a:rPr lang="en-US" dirty="0"/>
              <a:t>Outline the research objectives: Evaluate how sanitizer type and contact time influence Salmonella reductions.</a:t>
            </a:r>
            <a:endParaRPr lang="en-US" dirty="0">
              <a:ea typeface="Calibri"/>
              <a:cs typeface="Calibri"/>
            </a:endParaRPr>
          </a:p>
          <a:p>
            <a:pPr marL="171450" indent="-171450">
              <a:buFont typeface="Arial"/>
              <a:buChar char="•"/>
            </a:pPr>
            <a:r>
              <a:rPr lang="en-US" dirty="0"/>
              <a:t>Mention significance: These findings help improve food safety practices in agriculture.</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CB81D8A-1053-473A-BB3F-5006A4672A19}" type="slidenum">
              <a:rPr lang="en-US" smtClean="0"/>
              <a:t>1</a:t>
            </a:fld>
            <a:endParaRPr lang="en-US"/>
          </a:p>
        </p:txBody>
      </p:sp>
    </p:spTree>
    <p:extLst>
      <p:ext uri="{BB962C8B-B14F-4D97-AF65-F5344CB8AC3E}">
        <p14:creationId xmlns:p14="http://schemas.microsoft.com/office/powerpoint/2010/main" val="2527531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Discuss evaluation of Salmonella reductions in water treated with sanitizers.</a:t>
            </a:r>
          </a:p>
          <a:p>
            <a:pPr marL="285750" indent="-285750">
              <a:buFont typeface="Arial"/>
              <a:buChar char="•"/>
            </a:pPr>
            <a:r>
              <a:rPr lang="en-US"/>
              <a:t>Note the critical factors:</a:t>
            </a:r>
          </a:p>
          <a:p>
            <a:pPr lvl="2" indent="-285750">
              <a:buFont typeface="Wingdings"/>
              <a:buChar char="§"/>
            </a:pPr>
            <a:r>
              <a:rPr lang="en-US"/>
              <a:t>Sanitizer type and contact time strongly influence effectiveness.</a:t>
            </a:r>
            <a:endParaRPr lang="en-US">
              <a:ea typeface="Calibri" panose="020F0502020204030204"/>
              <a:cs typeface="Calibri" panose="020F0502020204030204"/>
            </a:endParaRPr>
          </a:p>
          <a:p>
            <a:pPr lvl="2" indent="-285750">
              <a:buFont typeface="Wingdings"/>
              <a:buChar char="§"/>
            </a:pPr>
            <a:r>
              <a:rPr lang="en-US"/>
              <a:t>Outbreak strains are more resistant than environmental strains.</a:t>
            </a:r>
            <a:endParaRPr lang="en-US">
              <a:ea typeface="Calibri" panose="020F0502020204030204"/>
              <a:cs typeface="Calibri" panose="020F0502020204030204"/>
            </a:endParaRPr>
          </a:p>
          <a:p>
            <a:pPr lvl="2" indent="-285750">
              <a:buFont typeface="Wingdings"/>
              <a:buChar char="§"/>
            </a:pPr>
            <a:r>
              <a:rPr lang="en-US"/>
              <a:t>Sanitizer dosing depends on water quality.</a:t>
            </a: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673724B9-0A3C-4925-B5BB-8392D2EAD229}" type="slidenum">
              <a:rPr lang="en-US"/>
              <a:t>2</a:t>
            </a:fld>
            <a:endParaRPr lang="en-US"/>
          </a:p>
        </p:txBody>
      </p:sp>
    </p:spTree>
    <p:extLst>
      <p:ext uri="{BB962C8B-B14F-4D97-AF65-F5344CB8AC3E}">
        <p14:creationId xmlns:p14="http://schemas.microsoft.com/office/powerpoint/2010/main" val="3498240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Highlight chlorine's superior performance compared to peracetic acid.</a:t>
            </a:r>
          </a:p>
          <a:p>
            <a:pPr marL="285750" indent="-285750">
              <a:buFont typeface="Arial"/>
              <a:buChar char="•"/>
            </a:pPr>
            <a:r>
              <a:rPr lang="en-US" dirty="0"/>
              <a:t>Emphasize the importance of longer contact times for higher Salmonella reductions.</a:t>
            </a:r>
          </a:p>
        </p:txBody>
      </p:sp>
      <p:sp>
        <p:nvSpPr>
          <p:cNvPr id="4" name="Slide Number Placeholder 3"/>
          <p:cNvSpPr>
            <a:spLocks noGrp="1"/>
          </p:cNvSpPr>
          <p:nvPr>
            <p:ph type="sldNum" sz="quarter" idx="5"/>
          </p:nvPr>
        </p:nvSpPr>
        <p:spPr/>
        <p:txBody>
          <a:bodyPr/>
          <a:lstStyle/>
          <a:p>
            <a:fld id="{673724B9-0A3C-4925-B5BB-8392D2EAD229}" type="slidenum">
              <a:rPr lang="en-US"/>
              <a:t>3</a:t>
            </a:fld>
            <a:endParaRPr lang="en-US"/>
          </a:p>
        </p:txBody>
      </p:sp>
    </p:spTree>
    <p:extLst>
      <p:ext uri="{BB962C8B-B14F-4D97-AF65-F5344CB8AC3E}">
        <p14:creationId xmlns:p14="http://schemas.microsoft.com/office/powerpoint/2010/main" val="4038039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Discuss differences in treatment resistance:</a:t>
            </a:r>
          </a:p>
          <a:p>
            <a:pPr lvl="2" indent="-285750">
              <a:buFont typeface="Wingdings"/>
              <a:buChar char="§"/>
            </a:pPr>
            <a:r>
              <a:rPr lang="en-US"/>
              <a:t>Outbreak strains are harder to treat than environmental strains.</a:t>
            </a:r>
            <a:endParaRPr lang="en-US">
              <a:ea typeface="Calibri" panose="020F0502020204030204"/>
              <a:cs typeface="Calibri" panose="020F0502020204030204"/>
            </a:endParaRPr>
          </a:p>
          <a:p>
            <a:pPr marL="285750" indent="-285750">
              <a:buFont typeface="Arial"/>
              <a:buChar char="•"/>
            </a:pPr>
            <a:r>
              <a:rPr lang="en-US" dirty="0"/>
              <a:t>Note the role of sanitizer concentration:</a:t>
            </a:r>
            <a:endParaRPr lang="en-US" dirty="0">
              <a:ea typeface="Calibri"/>
              <a:cs typeface="Calibri"/>
            </a:endParaRPr>
          </a:p>
          <a:p>
            <a:pPr lvl="2" indent="-285750">
              <a:buFont typeface="Wingdings"/>
              <a:buChar char="§"/>
            </a:pPr>
            <a:r>
              <a:rPr lang="en-US"/>
              <a:t>Higher concentrations are more effective.</a:t>
            </a:r>
            <a:endParaRPr lang="en-US">
              <a:ea typeface="Calibri" panose="020F0502020204030204"/>
              <a:cs typeface="Calibri" panose="020F0502020204030204"/>
            </a:endParaRPr>
          </a:p>
          <a:p>
            <a:pPr lvl="2" indent="-285750">
              <a:buFont typeface="Wingdings"/>
              <a:buChar char="§"/>
            </a:pPr>
            <a:r>
              <a:rPr lang="en-US"/>
              <a:t>Water temperature influences results; higher temperatures enhance reductions.</a:t>
            </a:r>
            <a:endParaRPr lang="en-US">
              <a:ea typeface="Calibri" panose="020F0502020204030204"/>
              <a:cs typeface="Calibri" panose="020F0502020204030204"/>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73724B9-0A3C-4925-B5BB-8392D2EAD229}" type="slidenum">
              <a:rPr lang="en-US"/>
              <a:t>4</a:t>
            </a:fld>
            <a:endParaRPr lang="en-US"/>
          </a:p>
        </p:txBody>
      </p:sp>
    </p:spTree>
    <p:extLst>
      <p:ext uri="{BB962C8B-B14F-4D97-AF65-F5344CB8AC3E}">
        <p14:creationId xmlns:p14="http://schemas.microsoft.com/office/powerpoint/2010/main" val="4198422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Discuss volume requirements for effective treatment:</a:t>
            </a:r>
          </a:p>
          <a:p>
            <a:pPr lvl="2" indent="-285750">
              <a:buFont typeface="Wingdings"/>
              <a:buChar char="§"/>
            </a:pPr>
            <a:r>
              <a:rPr lang="en-US"/>
              <a:t>Pond water consistently requires more sanitizer than river water.</a:t>
            </a:r>
            <a:endParaRPr lang="en-US">
              <a:ea typeface="Calibri" panose="020F0502020204030204"/>
              <a:cs typeface="Calibri" panose="020F0502020204030204"/>
            </a:endParaRPr>
          </a:p>
          <a:p>
            <a:pPr lvl="2" indent="-285750">
              <a:buFont typeface="Wingdings"/>
              <a:buChar char="§"/>
            </a:pPr>
            <a:r>
              <a:rPr lang="en-US"/>
              <a:t>Quality and temperature of water affect the volume and efficacy of sanitizers.</a:t>
            </a:r>
            <a:endParaRPr lang="en-US">
              <a:ea typeface="Calibri" panose="020F0502020204030204"/>
              <a:cs typeface="Calibri" panose="020F0502020204030204"/>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73724B9-0A3C-4925-B5BB-8392D2EAD229}" type="slidenum">
              <a:rPr lang="en-US"/>
              <a:t>5</a:t>
            </a:fld>
            <a:endParaRPr lang="en-US"/>
          </a:p>
        </p:txBody>
      </p:sp>
    </p:spTree>
    <p:extLst>
      <p:ext uri="{BB962C8B-B14F-4D97-AF65-F5344CB8AC3E}">
        <p14:creationId xmlns:p14="http://schemas.microsoft.com/office/powerpoint/2010/main" val="217964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Stress the need to assess and monitor water quality and temperature before treatment.</a:t>
            </a:r>
          </a:p>
          <a:p>
            <a:pPr marL="285750" indent="-285750">
              <a:buFont typeface="Arial"/>
              <a:buChar char="•"/>
            </a:pPr>
            <a:r>
              <a:rPr lang="en-US" dirty="0"/>
              <a:t>Highlight interdependence of these factors with sanitizer efficacy.</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673724B9-0A3C-4925-B5BB-8392D2EAD229}" type="slidenum">
              <a:rPr lang="en-US"/>
              <a:t>6</a:t>
            </a:fld>
            <a:endParaRPr lang="en-US"/>
          </a:p>
        </p:txBody>
      </p:sp>
    </p:spTree>
    <p:extLst>
      <p:ext uri="{BB962C8B-B14F-4D97-AF65-F5344CB8AC3E}">
        <p14:creationId xmlns:p14="http://schemas.microsoft.com/office/powerpoint/2010/main" val="2753997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Acknowledge funding from the USDA's Specialty Crops Research Initiative.</a:t>
            </a:r>
          </a:p>
          <a:p>
            <a:pPr marL="171450" indent="-171450">
              <a:buFont typeface="Arial"/>
              <a:buChar char="•"/>
            </a:pPr>
            <a:r>
              <a:rPr lang="en-US"/>
              <a:t>Provide contact details for Dr. Claire M. Murphy and Dr. Laura K. Strawn for further queries.</a:t>
            </a:r>
          </a:p>
          <a:p>
            <a:pPr marL="171450" indent="-171450">
              <a:buFont typeface="Arial"/>
              <a:buChar char="•"/>
            </a:pPr>
            <a:r>
              <a:rPr lang="en-US"/>
              <a:t>Encourage the audience to read the related paper for detailed findings.</a:t>
            </a:r>
          </a:p>
        </p:txBody>
      </p:sp>
      <p:sp>
        <p:nvSpPr>
          <p:cNvPr id="4" name="Slide Number Placeholder 3"/>
          <p:cNvSpPr>
            <a:spLocks noGrp="1"/>
          </p:cNvSpPr>
          <p:nvPr>
            <p:ph type="sldNum" sz="quarter" idx="5"/>
          </p:nvPr>
        </p:nvSpPr>
        <p:spPr/>
        <p:txBody>
          <a:bodyPr/>
          <a:lstStyle/>
          <a:p>
            <a:fld id="{9CB81D8A-1053-473A-BB3F-5006A4672A19}" type="slidenum">
              <a:rPr lang="en-US" smtClean="0"/>
              <a:t>7</a:t>
            </a:fld>
            <a:endParaRPr lang="en-US"/>
          </a:p>
        </p:txBody>
      </p:sp>
    </p:spTree>
    <p:extLst>
      <p:ext uri="{BB962C8B-B14F-4D97-AF65-F5344CB8AC3E}">
        <p14:creationId xmlns:p14="http://schemas.microsoft.com/office/powerpoint/2010/main" val="3697112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4BCD9-2633-4E83-AA3F-6F1CCAF0B7C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7BC7725-4ECD-4E3B-B0F5-BD13AE5363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9A8745-1095-4CE4-83D9-F81129565BAC}"/>
              </a:ext>
            </a:extLst>
          </p:cNvPr>
          <p:cNvSpPr>
            <a:spLocks noGrp="1"/>
          </p:cNvSpPr>
          <p:nvPr>
            <p:ph type="dt" sz="half" idx="10"/>
          </p:nvPr>
        </p:nvSpPr>
        <p:spPr/>
        <p:txBody>
          <a:bodyPr/>
          <a:lstStyle/>
          <a:p>
            <a:fld id="{88AD0C76-05F0-454D-8B6C-A8347C531B64}" type="datetimeFigureOut">
              <a:rPr lang="en-US" smtClean="0"/>
              <a:t>12/10/2024</a:t>
            </a:fld>
            <a:endParaRPr lang="en-US"/>
          </a:p>
        </p:txBody>
      </p:sp>
      <p:sp>
        <p:nvSpPr>
          <p:cNvPr id="5" name="Footer Placeholder 4">
            <a:extLst>
              <a:ext uri="{FF2B5EF4-FFF2-40B4-BE49-F238E27FC236}">
                <a16:creationId xmlns:a16="http://schemas.microsoft.com/office/drawing/2014/main" id="{2A929FE9-B91E-4AE4-8ECF-1D5032A1C0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BEF240-D403-41E4-8814-FA832AEC1B8B}"/>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16" name="Group 15">
            <a:extLst>
              <a:ext uri="{FF2B5EF4-FFF2-40B4-BE49-F238E27FC236}">
                <a16:creationId xmlns:a16="http://schemas.microsoft.com/office/drawing/2014/main" id="{6059E3F3-102E-4E14-9545-F92261745D3A}"/>
              </a:ext>
            </a:extLst>
          </p:cNvPr>
          <p:cNvGrpSpPr/>
          <p:nvPr userDrawn="1"/>
        </p:nvGrpSpPr>
        <p:grpSpPr>
          <a:xfrm>
            <a:off x="3551976" y="5852627"/>
            <a:ext cx="5130719" cy="868848"/>
            <a:chOff x="3551976" y="5852627"/>
            <a:chExt cx="5130719" cy="868848"/>
          </a:xfrm>
        </p:grpSpPr>
        <p:pic>
          <p:nvPicPr>
            <p:cNvPr id="17" name="Picture 16">
              <a:extLst>
                <a:ext uri="{FF2B5EF4-FFF2-40B4-BE49-F238E27FC236}">
                  <a16:creationId xmlns:a16="http://schemas.microsoft.com/office/drawing/2014/main" id="{E0C9F9B2-B03B-4F23-9A20-0A37F6F7A9F6}"/>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8" name="Rectangle 17">
              <a:extLst>
                <a:ext uri="{FF2B5EF4-FFF2-40B4-BE49-F238E27FC236}">
                  <a16:creationId xmlns:a16="http://schemas.microsoft.com/office/drawing/2014/main" id="{9942CDF1-01FF-4173-B8B6-43923A7F98D5}"/>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22085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4C1CE-DF88-4396-89F5-C3E369D370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DADB22-48A5-4D45-97D8-C095E0E03E0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41E52FA-E7F6-4212-8AA8-E25A9E1C2345}"/>
              </a:ext>
            </a:extLst>
          </p:cNvPr>
          <p:cNvSpPr>
            <a:spLocks noGrp="1"/>
          </p:cNvSpPr>
          <p:nvPr>
            <p:ph type="dt" sz="half" idx="10"/>
          </p:nvPr>
        </p:nvSpPr>
        <p:spPr/>
        <p:txBody>
          <a:bodyPr/>
          <a:lstStyle/>
          <a:p>
            <a:fld id="{88AD0C76-05F0-454D-8B6C-A8347C531B64}" type="datetimeFigureOut">
              <a:rPr lang="en-US" smtClean="0"/>
              <a:t>12/10/2024</a:t>
            </a:fld>
            <a:endParaRPr lang="en-US"/>
          </a:p>
        </p:txBody>
      </p:sp>
      <p:sp>
        <p:nvSpPr>
          <p:cNvPr id="5" name="Footer Placeholder 4">
            <a:extLst>
              <a:ext uri="{FF2B5EF4-FFF2-40B4-BE49-F238E27FC236}">
                <a16:creationId xmlns:a16="http://schemas.microsoft.com/office/drawing/2014/main" id="{3A9F80CA-26DF-4894-9666-6016F971BD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DD28F2-B9BD-40C3-920E-832A4EA13BA7}"/>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8" name="Group 7">
            <a:extLst>
              <a:ext uri="{FF2B5EF4-FFF2-40B4-BE49-F238E27FC236}">
                <a16:creationId xmlns:a16="http://schemas.microsoft.com/office/drawing/2014/main" id="{C3C8CC65-FF47-4C01-B82C-5B4180783AA5}"/>
              </a:ext>
            </a:extLst>
          </p:cNvPr>
          <p:cNvGrpSpPr/>
          <p:nvPr userDrawn="1"/>
        </p:nvGrpSpPr>
        <p:grpSpPr>
          <a:xfrm>
            <a:off x="3551976" y="5852627"/>
            <a:ext cx="5130719" cy="868848"/>
            <a:chOff x="3551976" y="5852627"/>
            <a:chExt cx="5130719" cy="868848"/>
          </a:xfrm>
        </p:grpSpPr>
        <p:pic>
          <p:nvPicPr>
            <p:cNvPr id="9" name="Picture 8">
              <a:extLst>
                <a:ext uri="{FF2B5EF4-FFF2-40B4-BE49-F238E27FC236}">
                  <a16:creationId xmlns:a16="http://schemas.microsoft.com/office/drawing/2014/main" id="{3BF6C8ED-2CED-4249-8E49-A088DB74D4C6}"/>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0" name="Rectangle 9">
              <a:extLst>
                <a:ext uri="{FF2B5EF4-FFF2-40B4-BE49-F238E27FC236}">
                  <a16:creationId xmlns:a16="http://schemas.microsoft.com/office/drawing/2014/main" id="{8ABECFB9-E2FE-4D73-A697-2E9DEC7A1AE3}"/>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369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2F9AF-C410-492B-9410-562B499514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A5BBD3-6813-47B8-A5D4-3CE196846A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1CAD6E-0774-42A9-9BFA-C47BCC0E7B69}"/>
              </a:ext>
            </a:extLst>
          </p:cNvPr>
          <p:cNvSpPr>
            <a:spLocks noGrp="1"/>
          </p:cNvSpPr>
          <p:nvPr>
            <p:ph type="dt" sz="half" idx="10"/>
          </p:nvPr>
        </p:nvSpPr>
        <p:spPr/>
        <p:txBody>
          <a:bodyPr/>
          <a:lstStyle/>
          <a:p>
            <a:fld id="{88AD0C76-05F0-454D-8B6C-A8347C531B64}" type="datetimeFigureOut">
              <a:rPr lang="en-US" smtClean="0"/>
              <a:t>12/10/2024</a:t>
            </a:fld>
            <a:endParaRPr lang="en-US"/>
          </a:p>
        </p:txBody>
      </p:sp>
      <p:sp>
        <p:nvSpPr>
          <p:cNvPr id="5" name="Footer Placeholder 4">
            <a:extLst>
              <a:ext uri="{FF2B5EF4-FFF2-40B4-BE49-F238E27FC236}">
                <a16:creationId xmlns:a16="http://schemas.microsoft.com/office/drawing/2014/main" id="{C5E66544-B185-4E53-A8B6-F68DC06CE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A25BEF-18CC-4B81-851E-0A9DC287D706}"/>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8" name="Group 7">
            <a:extLst>
              <a:ext uri="{FF2B5EF4-FFF2-40B4-BE49-F238E27FC236}">
                <a16:creationId xmlns:a16="http://schemas.microsoft.com/office/drawing/2014/main" id="{6CDCB4DB-8630-4442-A9DC-4B26A7645C01}"/>
              </a:ext>
            </a:extLst>
          </p:cNvPr>
          <p:cNvGrpSpPr/>
          <p:nvPr userDrawn="1"/>
        </p:nvGrpSpPr>
        <p:grpSpPr>
          <a:xfrm>
            <a:off x="3551976" y="5852627"/>
            <a:ext cx="5130719" cy="868848"/>
            <a:chOff x="3551976" y="5852627"/>
            <a:chExt cx="5130719" cy="868848"/>
          </a:xfrm>
        </p:grpSpPr>
        <p:pic>
          <p:nvPicPr>
            <p:cNvPr id="9" name="Picture 8">
              <a:extLst>
                <a:ext uri="{FF2B5EF4-FFF2-40B4-BE49-F238E27FC236}">
                  <a16:creationId xmlns:a16="http://schemas.microsoft.com/office/drawing/2014/main" id="{5CAA8E51-5991-4D24-9498-E2FC5740E161}"/>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0" name="Rectangle 9">
              <a:extLst>
                <a:ext uri="{FF2B5EF4-FFF2-40B4-BE49-F238E27FC236}">
                  <a16:creationId xmlns:a16="http://schemas.microsoft.com/office/drawing/2014/main" id="{C5D9ACC3-902C-4343-AB0D-7120EEE9B04B}"/>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22230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77D17-9D50-41E9-B958-B078F9FB92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71F3F8-7DCD-4B2A-97C9-DE63225DFA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1EBA97-38B0-41B7-8760-52FCD6B5E4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C01A67-9B00-4F2D-B278-0BC56B52AB06}"/>
              </a:ext>
            </a:extLst>
          </p:cNvPr>
          <p:cNvSpPr>
            <a:spLocks noGrp="1"/>
          </p:cNvSpPr>
          <p:nvPr>
            <p:ph type="dt" sz="half" idx="10"/>
          </p:nvPr>
        </p:nvSpPr>
        <p:spPr/>
        <p:txBody>
          <a:bodyPr/>
          <a:lstStyle/>
          <a:p>
            <a:fld id="{88AD0C76-05F0-454D-8B6C-A8347C531B64}" type="datetimeFigureOut">
              <a:rPr lang="en-US" smtClean="0"/>
              <a:t>12/10/2024</a:t>
            </a:fld>
            <a:endParaRPr lang="en-US"/>
          </a:p>
        </p:txBody>
      </p:sp>
      <p:sp>
        <p:nvSpPr>
          <p:cNvPr id="6" name="Footer Placeholder 5">
            <a:extLst>
              <a:ext uri="{FF2B5EF4-FFF2-40B4-BE49-F238E27FC236}">
                <a16:creationId xmlns:a16="http://schemas.microsoft.com/office/drawing/2014/main" id="{DE6812A6-1240-48F3-BFAB-CDDDBB02E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BA35EE-4610-4D8E-89FD-FFD4E996E5C5}"/>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13" name="Group 12">
            <a:extLst>
              <a:ext uri="{FF2B5EF4-FFF2-40B4-BE49-F238E27FC236}">
                <a16:creationId xmlns:a16="http://schemas.microsoft.com/office/drawing/2014/main" id="{B26B4612-A13D-4244-B798-E520073EF027}"/>
              </a:ext>
            </a:extLst>
          </p:cNvPr>
          <p:cNvGrpSpPr/>
          <p:nvPr userDrawn="1"/>
        </p:nvGrpSpPr>
        <p:grpSpPr>
          <a:xfrm>
            <a:off x="3551976" y="5852627"/>
            <a:ext cx="5130719" cy="868848"/>
            <a:chOff x="3551976" y="5852627"/>
            <a:chExt cx="5130719" cy="868848"/>
          </a:xfrm>
        </p:grpSpPr>
        <p:pic>
          <p:nvPicPr>
            <p:cNvPr id="14" name="Picture 13">
              <a:extLst>
                <a:ext uri="{FF2B5EF4-FFF2-40B4-BE49-F238E27FC236}">
                  <a16:creationId xmlns:a16="http://schemas.microsoft.com/office/drawing/2014/main" id="{412A1E9B-DD85-471B-9E7D-456D306EA752}"/>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5" name="Rectangle 14">
              <a:extLst>
                <a:ext uri="{FF2B5EF4-FFF2-40B4-BE49-F238E27FC236}">
                  <a16:creationId xmlns:a16="http://schemas.microsoft.com/office/drawing/2014/main" id="{1CDAF8F2-61C9-4A20-B667-8F3253CB5747}"/>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85263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E55C5-652C-46FE-B24A-1C23F380BF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A595E2-3274-4B46-B091-ACBFD56847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ADC377-F19C-467D-8C99-8163BB34D0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BDDEB6-1800-463D-8B64-20F09D7A78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A60EB1-2B8A-4F0B-9C05-DCF37E3EF0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7FB57F-C09F-4B2E-8B72-CBC8BCCEF800}"/>
              </a:ext>
            </a:extLst>
          </p:cNvPr>
          <p:cNvSpPr>
            <a:spLocks noGrp="1"/>
          </p:cNvSpPr>
          <p:nvPr>
            <p:ph type="dt" sz="half" idx="10"/>
          </p:nvPr>
        </p:nvSpPr>
        <p:spPr/>
        <p:txBody>
          <a:bodyPr/>
          <a:lstStyle/>
          <a:p>
            <a:fld id="{88AD0C76-05F0-454D-8B6C-A8347C531B64}" type="datetimeFigureOut">
              <a:rPr lang="en-US" smtClean="0"/>
              <a:t>12/10/2024</a:t>
            </a:fld>
            <a:endParaRPr lang="en-US"/>
          </a:p>
        </p:txBody>
      </p:sp>
      <p:sp>
        <p:nvSpPr>
          <p:cNvPr id="8" name="Footer Placeholder 7">
            <a:extLst>
              <a:ext uri="{FF2B5EF4-FFF2-40B4-BE49-F238E27FC236}">
                <a16:creationId xmlns:a16="http://schemas.microsoft.com/office/drawing/2014/main" id="{C5435FCF-FFC8-49EA-8FC2-880E511F5C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35EB8B-4614-45F9-BA2A-606C33F25256}"/>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15" name="Group 14">
            <a:extLst>
              <a:ext uri="{FF2B5EF4-FFF2-40B4-BE49-F238E27FC236}">
                <a16:creationId xmlns:a16="http://schemas.microsoft.com/office/drawing/2014/main" id="{77AC89E0-8ADA-41E5-BA89-58D2CF4B9F68}"/>
              </a:ext>
            </a:extLst>
          </p:cNvPr>
          <p:cNvGrpSpPr/>
          <p:nvPr userDrawn="1"/>
        </p:nvGrpSpPr>
        <p:grpSpPr>
          <a:xfrm>
            <a:off x="3551976" y="5852627"/>
            <a:ext cx="5130719" cy="868848"/>
            <a:chOff x="3551976" y="5852627"/>
            <a:chExt cx="5130719" cy="868848"/>
          </a:xfrm>
        </p:grpSpPr>
        <p:pic>
          <p:nvPicPr>
            <p:cNvPr id="16" name="Picture 15">
              <a:extLst>
                <a:ext uri="{FF2B5EF4-FFF2-40B4-BE49-F238E27FC236}">
                  <a16:creationId xmlns:a16="http://schemas.microsoft.com/office/drawing/2014/main" id="{21F01122-83FD-4755-9B1E-B11CA03A02F4}"/>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7" name="Rectangle 16">
              <a:extLst>
                <a:ext uri="{FF2B5EF4-FFF2-40B4-BE49-F238E27FC236}">
                  <a16:creationId xmlns:a16="http://schemas.microsoft.com/office/drawing/2014/main" id="{B09EFB68-CCB2-4FDD-AA2D-06BA6D03B7CC}"/>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82381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E16E7-3D1C-4FF4-ACD4-4891CC64E8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8320B7-E3FB-4C92-83D7-394F42809C7D}"/>
              </a:ext>
            </a:extLst>
          </p:cNvPr>
          <p:cNvSpPr>
            <a:spLocks noGrp="1"/>
          </p:cNvSpPr>
          <p:nvPr>
            <p:ph type="dt" sz="half" idx="10"/>
          </p:nvPr>
        </p:nvSpPr>
        <p:spPr/>
        <p:txBody>
          <a:bodyPr/>
          <a:lstStyle/>
          <a:p>
            <a:fld id="{88AD0C76-05F0-454D-8B6C-A8347C531B64}" type="datetimeFigureOut">
              <a:rPr lang="en-US" smtClean="0"/>
              <a:t>12/10/2024</a:t>
            </a:fld>
            <a:endParaRPr lang="en-US"/>
          </a:p>
        </p:txBody>
      </p:sp>
      <p:sp>
        <p:nvSpPr>
          <p:cNvPr id="4" name="Footer Placeholder 3">
            <a:extLst>
              <a:ext uri="{FF2B5EF4-FFF2-40B4-BE49-F238E27FC236}">
                <a16:creationId xmlns:a16="http://schemas.microsoft.com/office/drawing/2014/main" id="{66AFD32C-19B7-4EE1-A7F3-8E5DC218DC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A5BA62-3ACD-40B3-BF50-43BC3F9C8284}"/>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7" name="Group 6">
            <a:extLst>
              <a:ext uri="{FF2B5EF4-FFF2-40B4-BE49-F238E27FC236}">
                <a16:creationId xmlns:a16="http://schemas.microsoft.com/office/drawing/2014/main" id="{4BBA63DD-1621-48CA-8252-820EF73A619F}"/>
              </a:ext>
            </a:extLst>
          </p:cNvPr>
          <p:cNvGrpSpPr/>
          <p:nvPr userDrawn="1"/>
        </p:nvGrpSpPr>
        <p:grpSpPr>
          <a:xfrm>
            <a:off x="3551976" y="5852627"/>
            <a:ext cx="5130719" cy="868848"/>
            <a:chOff x="3551976" y="5852627"/>
            <a:chExt cx="5130719" cy="868848"/>
          </a:xfrm>
        </p:grpSpPr>
        <p:pic>
          <p:nvPicPr>
            <p:cNvPr id="8" name="Picture 7">
              <a:extLst>
                <a:ext uri="{FF2B5EF4-FFF2-40B4-BE49-F238E27FC236}">
                  <a16:creationId xmlns:a16="http://schemas.microsoft.com/office/drawing/2014/main" id="{39D5052D-271D-4665-B1D0-C4AE738AD74C}"/>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9" name="Rectangle 8">
              <a:extLst>
                <a:ext uri="{FF2B5EF4-FFF2-40B4-BE49-F238E27FC236}">
                  <a16:creationId xmlns:a16="http://schemas.microsoft.com/office/drawing/2014/main" id="{4CEC7897-937B-4B93-9C80-2CE0927D2B60}"/>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6716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14ABA2-1076-4A56-8354-2BDC7C88A173}"/>
              </a:ext>
            </a:extLst>
          </p:cNvPr>
          <p:cNvSpPr>
            <a:spLocks noGrp="1"/>
          </p:cNvSpPr>
          <p:nvPr>
            <p:ph type="dt" sz="half" idx="10"/>
          </p:nvPr>
        </p:nvSpPr>
        <p:spPr/>
        <p:txBody>
          <a:bodyPr/>
          <a:lstStyle/>
          <a:p>
            <a:fld id="{88AD0C76-05F0-454D-8B6C-A8347C531B64}" type="datetimeFigureOut">
              <a:rPr lang="en-US" smtClean="0"/>
              <a:t>12/10/2024</a:t>
            </a:fld>
            <a:endParaRPr lang="en-US"/>
          </a:p>
        </p:txBody>
      </p:sp>
      <p:sp>
        <p:nvSpPr>
          <p:cNvPr id="3" name="Footer Placeholder 2">
            <a:extLst>
              <a:ext uri="{FF2B5EF4-FFF2-40B4-BE49-F238E27FC236}">
                <a16:creationId xmlns:a16="http://schemas.microsoft.com/office/drawing/2014/main" id="{8A2B684D-7B30-4D9F-9A04-2A38189B9C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0119EA-15C8-45CE-B432-8B0CBF1204A5}"/>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6" name="Group 5">
            <a:extLst>
              <a:ext uri="{FF2B5EF4-FFF2-40B4-BE49-F238E27FC236}">
                <a16:creationId xmlns:a16="http://schemas.microsoft.com/office/drawing/2014/main" id="{416490E4-2334-49B8-B70D-53DE257955B6}"/>
              </a:ext>
            </a:extLst>
          </p:cNvPr>
          <p:cNvGrpSpPr/>
          <p:nvPr userDrawn="1"/>
        </p:nvGrpSpPr>
        <p:grpSpPr>
          <a:xfrm>
            <a:off x="3551976" y="5852627"/>
            <a:ext cx="5130719" cy="868848"/>
            <a:chOff x="3551976" y="5852627"/>
            <a:chExt cx="5130719" cy="868848"/>
          </a:xfrm>
        </p:grpSpPr>
        <p:pic>
          <p:nvPicPr>
            <p:cNvPr id="7" name="Picture 6">
              <a:extLst>
                <a:ext uri="{FF2B5EF4-FFF2-40B4-BE49-F238E27FC236}">
                  <a16:creationId xmlns:a16="http://schemas.microsoft.com/office/drawing/2014/main" id="{0445C801-9FFD-49BB-82DB-755FDD22F5A8}"/>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8" name="Rectangle 7">
              <a:extLst>
                <a:ext uri="{FF2B5EF4-FFF2-40B4-BE49-F238E27FC236}">
                  <a16:creationId xmlns:a16="http://schemas.microsoft.com/office/drawing/2014/main" id="{D9D6C855-C690-408D-BEB9-47D4717390C3}"/>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3863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C590F-232C-4CE5-B755-FB6A28F721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3FFC0B-3BDC-41D7-AE3C-3017C8AEDC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817E2F-F920-40FF-9B4C-6D6DDE51CE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11399C-0C57-4250-A83D-E2C68F8DAECD}"/>
              </a:ext>
            </a:extLst>
          </p:cNvPr>
          <p:cNvSpPr>
            <a:spLocks noGrp="1"/>
          </p:cNvSpPr>
          <p:nvPr>
            <p:ph type="dt" sz="half" idx="10"/>
          </p:nvPr>
        </p:nvSpPr>
        <p:spPr/>
        <p:txBody>
          <a:bodyPr/>
          <a:lstStyle/>
          <a:p>
            <a:fld id="{88AD0C76-05F0-454D-8B6C-A8347C531B64}" type="datetimeFigureOut">
              <a:rPr lang="en-US" smtClean="0"/>
              <a:t>12/10/2024</a:t>
            </a:fld>
            <a:endParaRPr lang="en-US"/>
          </a:p>
        </p:txBody>
      </p:sp>
      <p:sp>
        <p:nvSpPr>
          <p:cNvPr id="6" name="Footer Placeholder 5">
            <a:extLst>
              <a:ext uri="{FF2B5EF4-FFF2-40B4-BE49-F238E27FC236}">
                <a16:creationId xmlns:a16="http://schemas.microsoft.com/office/drawing/2014/main" id="{30D934A7-FB06-40FC-B884-BBC402C2F9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67A81-3A5B-4E49-9D79-7ECE218BA681}"/>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9" name="Group 8">
            <a:extLst>
              <a:ext uri="{FF2B5EF4-FFF2-40B4-BE49-F238E27FC236}">
                <a16:creationId xmlns:a16="http://schemas.microsoft.com/office/drawing/2014/main" id="{F114BDE5-6E23-4209-8677-F95782F8EABF}"/>
              </a:ext>
            </a:extLst>
          </p:cNvPr>
          <p:cNvGrpSpPr/>
          <p:nvPr userDrawn="1"/>
        </p:nvGrpSpPr>
        <p:grpSpPr>
          <a:xfrm>
            <a:off x="3551976" y="5852627"/>
            <a:ext cx="5130719" cy="868848"/>
            <a:chOff x="3551976" y="5852627"/>
            <a:chExt cx="5130719" cy="868848"/>
          </a:xfrm>
        </p:grpSpPr>
        <p:pic>
          <p:nvPicPr>
            <p:cNvPr id="10" name="Picture 9">
              <a:extLst>
                <a:ext uri="{FF2B5EF4-FFF2-40B4-BE49-F238E27FC236}">
                  <a16:creationId xmlns:a16="http://schemas.microsoft.com/office/drawing/2014/main" id="{8F016568-AD1D-45CA-B700-93B5BC5917E8}"/>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1" name="Rectangle 10">
              <a:extLst>
                <a:ext uri="{FF2B5EF4-FFF2-40B4-BE49-F238E27FC236}">
                  <a16:creationId xmlns:a16="http://schemas.microsoft.com/office/drawing/2014/main" id="{908A7D0F-BAC8-4B7B-B6CC-70118D6C2AEF}"/>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7316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8805C-AD0E-4885-B002-3F7F8FC3A6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84FDB0-23FB-476D-B51D-5564765203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83F3F9-204F-4A14-928C-A65F97F4B3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DF9FCE-451A-4FEB-B8B7-24DFA9B5DE96}"/>
              </a:ext>
            </a:extLst>
          </p:cNvPr>
          <p:cNvSpPr>
            <a:spLocks noGrp="1"/>
          </p:cNvSpPr>
          <p:nvPr>
            <p:ph type="dt" sz="half" idx="10"/>
          </p:nvPr>
        </p:nvSpPr>
        <p:spPr/>
        <p:txBody>
          <a:bodyPr/>
          <a:lstStyle/>
          <a:p>
            <a:fld id="{88AD0C76-05F0-454D-8B6C-A8347C531B64}" type="datetimeFigureOut">
              <a:rPr lang="en-US" smtClean="0"/>
              <a:t>12/10/2024</a:t>
            </a:fld>
            <a:endParaRPr lang="en-US"/>
          </a:p>
        </p:txBody>
      </p:sp>
      <p:sp>
        <p:nvSpPr>
          <p:cNvPr id="6" name="Footer Placeholder 5">
            <a:extLst>
              <a:ext uri="{FF2B5EF4-FFF2-40B4-BE49-F238E27FC236}">
                <a16:creationId xmlns:a16="http://schemas.microsoft.com/office/drawing/2014/main" id="{7D558B25-2E83-41B7-80EA-7EE9C5A597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76471C-8ECB-4325-BBD0-2759E0FEAFF1}"/>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9" name="Group 8">
            <a:extLst>
              <a:ext uri="{FF2B5EF4-FFF2-40B4-BE49-F238E27FC236}">
                <a16:creationId xmlns:a16="http://schemas.microsoft.com/office/drawing/2014/main" id="{D49AE8C5-BA87-47DD-9C19-896D459BB5BE}"/>
              </a:ext>
            </a:extLst>
          </p:cNvPr>
          <p:cNvGrpSpPr/>
          <p:nvPr userDrawn="1"/>
        </p:nvGrpSpPr>
        <p:grpSpPr>
          <a:xfrm>
            <a:off x="3551976" y="5852627"/>
            <a:ext cx="5130719" cy="868848"/>
            <a:chOff x="3551976" y="5852627"/>
            <a:chExt cx="5130719" cy="868848"/>
          </a:xfrm>
        </p:grpSpPr>
        <p:pic>
          <p:nvPicPr>
            <p:cNvPr id="10" name="Picture 9">
              <a:extLst>
                <a:ext uri="{FF2B5EF4-FFF2-40B4-BE49-F238E27FC236}">
                  <a16:creationId xmlns:a16="http://schemas.microsoft.com/office/drawing/2014/main" id="{ECCFBE7A-2E02-4021-84D7-1BE84AFB51AE}"/>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1" name="Rectangle 10">
              <a:extLst>
                <a:ext uri="{FF2B5EF4-FFF2-40B4-BE49-F238E27FC236}">
                  <a16:creationId xmlns:a16="http://schemas.microsoft.com/office/drawing/2014/main" id="{A93ECB3C-8D86-4216-8ACD-5B79F6658598}"/>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68057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5A41-95A2-4E9F-92C8-3FCAE2512D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28DEA0-CE64-4E99-A635-CECBFE7888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778597-640D-43BB-857C-39476FC925FD}"/>
              </a:ext>
            </a:extLst>
          </p:cNvPr>
          <p:cNvSpPr>
            <a:spLocks noGrp="1"/>
          </p:cNvSpPr>
          <p:nvPr>
            <p:ph type="dt" sz="half" idx="10"/>
          </p:nvPr>
        </p:nvSpPr>
        <p:spPr/>
        <p:txBody>
          <a:bodyPr/>
          <a:lstStyle/>
          <a:p>
            <a:fld id="{88AD0C76-05F0-454D-8B6C-A8347C531B64}" type="datetimeFigureOut">
              <a:rPr lang="en-US" smtClean="0"/>
              <a:t>12/10/2024</a:t>
            </a:fld>
            <a:endParaRPr lang="en-US"/>
          </a:p>
        </p:txBody>
      </p:sp>
      <p:sp>
        <p:nvSpPr>
          <p:cNvPr id="5" name="Footer Placeholder 4">
            <a:extLst>
              <a:ext uri="{FF2B5EF4-FFF2-40B4-BE49-F238E27FC236}">
                <a16:creationId xmlns:a16="http://schemas.microsoft.com/office/drawing/2014/main" id="{B0FDE694-A1F7-4C10-AC8D-9C654E0982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01D55A-ACAB-44DC-AE46-2F434087AE7F}"/>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8" name="Group 7">
            <a:extLst>
              <a:ext uri="{FF2B5EF4-FFF2-40B4-BE49-F238E27FC236}">
                <a16:creationId xmlns:a16="http://schemas.microsoft.com/office/drawing/2014/main" id="{3453C401-2936-42B8-94C7-3E6B594FE152}"/>
              </a:ext>
            </a:extLst>
          </p:cNvPr>
          <p:cNvGrpSpPr/>
          <p:nvPr userDrawn="1"/>
        </p:nvGrpSpPr>
        <p:grpSpPr>
          <a:xfrm rot="5400000">
            <a:off x="-2099016" y="3821623"/>
            <a:ext cx="5130719" cy="868848"/>
            <a:chOff x="3551976" y="5852627"/>
            <a:chExt cx="5130719" cy="868848"/>
          </a:xfrm>
        </p:grpSpPr>
        <p:pic>
          <p:nvPicPr>
            <p:cNvPr id="9" name="Picture 8">
              <a:extLst>
                <a:ext uri="{FF2B5EF4-FFF2-40B4-BE49-F238E27FC236}">
                  <a16:creationId xmlns:a16="http://schemas.microsoft.com/office/drawing/2014/main" id="{A3A59943-193A-4DC2-8ED3-9ED51BC083F6}"/>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0" name="Rectangle 9">
              <a:extLst>
                <a:ext uri="{FF2B5EF4-FFF2-40B4-BE49-F238E27FC236}">
                  <a16:creationId xmlns:a16="http://schemas.microsoft.com/office/drawing/2014/main" id="{D195F6F4-C8C5-4DA6-A4B5-D8DD8A6FF686}"/>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3361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CEB4E3-A906-4DCD-95E8-44EF4149E4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F69E4D-952E-425E-950E-3154D2C247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57DC42-BE29-4C03-A1C8-C9CC016A906E}"/>
              </a:ext>
            </a:extLst>
          </p:cNvPr>
          <p:cNvSpPr>
            <a:spLocks noGrp="1"/>
          </p:cNvSpPr>
          <p:nvPr>
            <p:ph type="dt" sz="half" idx="10"/>
          </p:nvPr>
        </p:nvSpPr>
        <p:spPr/>
        <p:txBody>
          <a:bodyPr/>
          <a:lstStyle/>
          <a:p>
            <a:fld id="{88AD0C76-05F0-454D-8B6C-A8347C531B64}" type="datetimeFigureOut">
              <a:rPr lang="en-US" smtClean="0"/>
              <a:t>12/10/2024</a:t>
            </a:fld>
            <a:endParaRPr lang="en-US"/>
          </a:p>
        </p:txBody>
      </p:sp>
      <p:sp>
        <p:nvSpPr>
          <p:cNvPr id="5" name="Footer Placeholder 4">
            <a:extLst>
              <a:ext uri="{FF2B5EF4-FFF2-40B4-BE49-F238E27FC236}">
                <a16:creationId xmlns:a16="http://schemas.microsoft.com/office/drawing/2014/main" id="{F2CEC657-25E4-4FFB-BBB2-C419DE91C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159D6-27C1-4939-BD85-619B1164C065}"/>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8" name="Group 7">
            <a:extLst>
              <a:ext uri="{FF2B5EF4-FFF2-40B4-BE49-F238E27FC236}">
                <a16:creationId xmlns:a16="http://schemas.microsoft.com/office/drawing/2014/main" id="{CF1C711A-F4B9-4E64-A0EB-DF1E31220A45}"/>
              </a:ext>
            </a:extLst>
          </p:cNvPr>
          <p:cNvGrpSpPr/>
          <p:nvPr userDrawn="1"/>
        </p:nvGrpSpPr>
        <p:grpSpPr>
          <a:xfrm rot="5400000">
            <a:off x="-2099016" y="2875385"/>
            <a:ext cx="5130719" cy="868848"/>
            <a:chOff x="3551976" y="5852627"/>
            <a:chExt cx="5130719" cy="868848"/>
          </a:xfrm>
        </p:grpSpPr>
        <p:pic>
          <p:nvPicPr>
            <p:cNvPr id="9" name="Picture 8">
              <a:extLst>
                <a:ext uri="{FF2B5EF4-FFF2-40B4-BE49-F238E27FC236}">
                  <a16:creationId xmlns:a16="http://schemas.microsoft.com/office/drawing/2014/main" id="{E140EBF7-B078-4226-96C0-C34CA7511C2A}"/>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0" name="Rectangle 9">
              <a:extLst>
                <a:ext uri="{FF2B5EF4-FFF2-40B4-BE49-F238E27FC236}">
                  <a16:creationId xmlns:a16="http://schemas.microsoft.com/office/drawing/2014/main" id="{71E28A09-FBCB-4595-BF09-0B93FB3DFBAD}"/>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85203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12/10/2024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E6FCF2-359B-4E7D-885C-1710ACF65D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375E08-19E4-4AEE-AEC9-084F487BF9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1D1815-98AA-4257-AB42-DAB5DA749A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0C76-05F0-454D-8B6C-A8347C531B64}" type="datetimeFigureOut">
              <a:rPr lang="en-US" smtClean="0"/>
              <a:t>12/10/2024</a:t>
            </a:fld>
            <a:endParaRPr lang="en-US"/>
          </a:p>
        </p:txBody>
      </p:sp>
      <p:sp>
        <p:nvSpPr>
          <p:cNvPr id="5" name="Footer Placeholder 4">
            <a:extLst>
              <a:ext uri="{FF2B5EF4-FFF2-40B4-BE49-F238E27FC236}">
                <a16:creationId xmlns:a16="http://schemas.microsoft.com/office/drawing/2014/main" id="{647A43DB-3D47-4F0B-B854-58AA9AA3E1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BA9B38-E21D-4539-994A-02F38C9D7C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95FDE-A059-4B6D-929A-DCFD38D0E360}" type="slidenum">
              <a:rPr lang="en-US" smtClean="0"/>
              <a:t>‹#›</a:t>
            </a:fld>
            <a:endParaRPr lang="en-US"/>
          </a:p>
        </p:txBody>
      </p:sp>
      <p:sp>
        <p:nvSpPr>
          <p:cNvPr id="7" name="Rectangle 6">
            <a:extLst>
              <a:ext uri="{FF2B5EF4-FFF2-40B4-BE49-F238E27FC236}">
                <a16:creationId xmlns:a16="http://schemas.microsoft.com/office/drawing/2014/main" id="{8427B03F-D49D-483D-84E8-36A51810F7CF}"/>
              </a:ext>
            </a:extLst>
          </p:cNvPr>
          <p:cNvSpPr/>
          <p:nvPr userDrawn="1"/>
        </p:nvSpPr>
        <p:spPr>
          <a:xfrm>
            <a:off x="466344" y="365125"/>
            <a:ext cx="11329416" cy="5889371"/>
          </a:xfrm>
          <a:prstGeom prst="rect">
            <a:avLst/>
          </a:prstGeom>
          <a:noFill/>
          <a:ln w="38100">
            <a:solidFill>
              <a:srgbClr val="8CC5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7084D5E-0B10-419B-84D4-B092C67DE8F0}"/>
              </a:ext>
            </a:extLst>
          </p:cNvPr>
          <p:cNvGrpSpPr/>
          <p:nvPr userDrawn="1"/>
        </p:nvGrpSpPr>
        <p:grpSpPr>
          <a:xfrm>
            <a:off x="3551976" y="5852627"/>
            <a:ext cx="5130719" cy="868848"/>
            <a:chOff x="3551976" y="5852627"/>
            <a:chExt cx="5130719" cy="868848"/>
          </a:xfrm>
        </p:grpSpPr>
        <p:pic>
          <p:nvPicPr>
            <p:cNvPr id="9" name="Picture 8">
              <a:extLst>
                <a:ext uri="{FF2B5EF4-FFF2-40B4-BE49-F238E27FC236}">
                  <a16:creationId xmlns:a16="http://schemas.microsoft.com/office/drawing/2014/main" id="{7D12A812-0838-4A79-B878-01CB65589051}"/>
                </a:ext>
              </a:extLst>
            </p:cNvPr>
            <p:cNvPicPr>
              <a:picLocks noChangeAspect="1"/>
            </p:cNvPicPr>
            <p:nvPr userDrawn="1"/>
          </p:nvPicPr>
          <p:blipFill>
            <a:blip r:embed="rId13"/>
            <a:stretch>
              <a:fillRect/>
            </a:stretch>
          </p:blipFill>
          <p:spPr>
            <a:xfrm>
              <a:off x="3551976" y="5852627"/>
              <a:ext cx="5088048" cy="868848"/>
            </a:xfrm>
            <a:prstGeom prst="rect">
              <a:avLst/>
            </a:prstGeom>
          </p:spPr>
        </p:pic>
        <p:sp>
          <p:nvSpPr>
            <p:cNvPr id="10" name="Rectangle 9">
              <a:extLst>
                <a:ext uri="{FF2B5EF4-FFF2-40B4-BE49-F238E27FC236}">
                  <a16:creationId xmlns:a16="http://schemas.microsoft.com/office/drawing/2014/main" id="{4E0C580C-0EFB-43A1-94F8-F20745C310E5}"/>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73682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sv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hyperlink" Target="mailto:laurakstrawn@vt.edu" TargetMode="External"/><Relationship Id="rId4" Type="http://schemas.openxmlformats.org/officeDocument/2006/relationships/hyperlink" Target="mailto:claire.murphy@wsu.edu" TargetMode="Externa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BE7E3-7B43-4543-A119-97418C988D29}"/>
              </a:ext>
            </a:extLst>
          </p:cNvPr>
          <p:cNvSpPr>
            <a:spLocks noGrp="1"/>
          </p:cNvSpPr>
          <p:nvPr>
            <p:ph type="ctrTitle"/>
          </p:nvPr>
        </p:nvSpPr>
        <p:spPr>
          <a:xfrm>
            <a:off x="1524000" y="470517"/>
            <a:ext cx="9144000" cy="3039446"/>
          </a:xfrm>
        </p:spPr>
        <p:txBody>
          <a:bodyPr anchor="ctr">
            <a:normAutofit/>
          </a:bodyPr>
          <a:lstStyle/>
          <a:p>
            <a:r>
              <a:rPr lang="en-US" b="1" dirty="0"/>
              <a:t>Research Updates:</a:t>
            </a:r>
            <a:br>
              <a:rPr lang="en-US" b="1" dirty="0"/>
            </a:br>
            <a:r>
              <a:rPr lang="en-US" b="1" dirty="0"/>
              <a:t>Objective 1</a:t>
            </a:r>
          </a:p>
        </p:txBody>
      </p:sp>
      <p:sp>
        <p:nvSpPr>
          <p:cNvPr id="3" name="Subtitle 2">
            <a:extLst>
              <a:ext uri="{FF2B5EF4-FFF2-40B4-BE49-F238E27FC236}">
                <a16:creationId xmlns:a16="http://schemas.microsoft.com/office/drawing/2014/main" id="{8AE09140-6719-4593-8C60-B93CF123AB23}"/>
              </a:ext>
            </a:extLst>
          </p:cNvPr>
          <p:cNvSpPr>
            <a:spLocks noGrp="1"/>
          </p:cNvSpPr>
          <p:nvPr>
            <p:ph type="subTitle" idx="1"/>
          </p:nvPr>
        </p:nvSpPr>
        <p:spPr/>
        <p:txBody>
          <a:bodyPr vert="horz" lIns="91440" tIns="45720" rIns="91440" bIns="45720" rtlCol="0" anchor="t">
            <a:normAutofit/>
          </a:bodyPr>
          <a:lstStyle/>
          <a:p>
            <a:r>
              <a:rPr lang="en-US" sz="3600" dirty="0">
                <a:ea typeface="+mn-lt"/>
                <a:cs typeface="+mn-lt"/>
              </a:rPr>
              <a:t>Sanitizer Type and Contact Time Influence </a:t>
            </a:r>
            <a:r>
              <a:rPr lang="en-US" sz="3600" i="1" dirty="0">
                <a:ea typeface="+mn-lt"/>
                <a:cs typeface="+mn-lt"/>
              </a:rPr>
              <a:t>Salmonella</a:t>
            </a:r>
            <a:r>
              <a:rPr lang="en-US" sz="3600" dirty="0">
                <a:ea typeface="+mn-lt"/>
                <a:cs typeface="+mn-lt"/>
              </a:rPr>
              <a:t> Reductions in Preharvest Agricultural Water Used on Virginia Farms</a:t>
            </a:r>
            <a:endParaRPr lang="en-US" dirty="0">
              <a:ea typeface="+mn-lt"/>
              <a:cs typeface="+mn-lt"/>
            </a:endParaRPr>
          </a:p>
          <a:p>
            <a:endParaRPr lang="en-US" dirty="0"/>
          </a:p>
          <a:p>
            <a:endParaRPr lang="en-US" dirty="0"/>
          </a:p>
        </p:txBody>
      </p:sp>
    </p:spTree>
    <p:extLst>
      <p:ext uri="{BB962C8B-B14F-4D97-AF65-F5344CB8AC3E}">
        <p14:creationId xmlns:p14="http://schemas.microsoft.com/office/powerpoint/2010/main" val="4157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3F14CA-01E3-467E-A9E2-6481271F0C6B}"/>
              </a:ext>
            </a:extLst>
          </p:cNvPr>
          <p:cNvSpPr>
            <a:spLocks noGrp="1"/>
          </p:cNvSpPr>
          <p:nvPr>
            <p:ph type="title"/>
          </p:nvPr>
        </p:nvSpPr>
        <p:spPr/>
        <p:txBody>
          <a:bodyPr/>
          <a:lstStyle/>
          <a:p>
            <a:r>
              <a:rPr lang="en-US" b="1" dirty="0"/>
              <a:t>Research Highlights</a:t>
            </a:r>
          </a:p>
        </p:txBody>
      </p:sp>
      <p:sp>
        <p:nvSpPr>
          <p:cNvPr id="6" name="Content Placeholder 5">
            <a:extLst>
              <a:ext uri="{FF2B5EF4-FFF2-40B4-BE49-F238E27FC236}">
                <a16:creationId xmlns:a16="http://schemas.microsoft.com/office/drawing/2014/main" id="{C9D5F1D0-BA83-408C-8BFC-D0E58EA1D68F}"/>
              </a:ext>
            </a:extLst>
          </p:cNvPr>
          <p:cNvSpPr>
            <a:spLocks noGrp="1"/>
          </p:cNvSpPr>
          <p:nvPr>
            <p:ph idx="1"/>
          </p:nvPr>
        </p:nvSpPr>
        <p:spPr/>
        <p:txBody>
          <a:bodyPr vert="horz" lIns="91440" tIns="45720" rIns="91440" bIns="45720" rtlCol="0" anchor="t">
            <a:normAutofit lnSpcReduction="10000"/>
          </a:bodyPr>
          <a:lstStyle/>
          <a:p>
            <a:pPr marL="457200" indent="-457200"/>
            <a:r>
              <a:rPr lang="en-US" i="1" dirty="0">
                <a:ea typeface="+mn-lt"/>
                <a:cs typeface="+mn-lt"/>
              </a:rPr>
              <a:t>Salmonella</a:t>
            </a:r>
            <a:r>
              <a:rPr lang="en-US" dirty="0">
                <a:ea typeface="+mn-lt"/>
                <a:cs typeface="+mn-lt"/>
              </a:rPr>
              <a:t> reductions were evaluated in agriculture water treated with sanitizers.</a:t>
            </a:r>
            <a:endParaRPr lang="en-US" dirty="0"/>
          </a:p>
          <a:p>
            <a:pPr marL="457200" indent="-457200"/>
            <a:r>
              <a:rPr lang="en-US" dirty="0">
                <a:ea typeface="+mn-lt"/>
                <a:cs typeface="+mn-lt"/>
              </a:rPr>
              <a:t>Sanitizer type and contact time were strongly associated with </a:t>
            </a:r>
            <a:r>
              <a:rPr lang="en-US" i="1" dirty="0">
                <a:ea typeface="+mn-lt"/>
                <a:cs typeface="+mn-lt"/>
              </a:rPr>
              <a:t>Salmonella</a:t>
            </a:r>
            <a:r>
              <a:rPr lang="en-US" dirty="0">
                <a:ea typeface="+mn-lt"/>
                <a:cs typeface="+mn-lt"/>
              </a:rPr>
              <a:t> reductions.</a:t>
            </a:r>
          </a:p>
          <a:p>
            <a:pPr marL="457200" indent="-457200"/>
            <a:r>
              <a:rPr lang="en-US" dirty="0">
                <a:ea typeface="+mn-lt"/>
                <a:cs typeface="+mn-lt"/>
              </a:rPr>
              <a:t>Outbreak strains were more treatment-resistant than environmental strains.</a:t>
            </a:r>
          </a:p>
          <a:p>
            <a:pPr marL="457200" indent="-457200"/>
            <a:r>
              <a:rPr lang="en-US" dirty="0">
                <a:ea typeface="+mn-lt"/>
                <a:cs typeface="+mn-lt"/>
              </a:rPr>
              <a:t>Varying volumes of sanitizers were needed to reach target ppm in the water sources.</a:t>
            </a:r>
          </a:p>
          <a:p>
            <a:pPr marL="457200" indent="-457200"/>
            <a:r>
              <a:rPr lang="en-US" dirty="0">
                <a:ea typeface="+mn-lt"/>
                <a:cs typeface="+mn-lt"/>
              </a:rPr>
              <a:t>Effective treatment requires accounting for water quality to ensure valid dosing</a:t>
            </a:r>
            <a:endParaRPr lang="en-US" dirty="0"/>
          </a:p>
        </p:txBody>
      </p:sp>
    </p:spTree>
    <p:extLst>
      <p:ext uri="{BB962C8B-B14F-4D97-AF65-F5344CB8AC3E}">
        <p14:creationId xmlns:p14="http://schemas.microsoft.com/office/powerpoint/2010/main" val="3991118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9E96B-9EDC-4642-B4D7-F698EC9574DA}"/>
              </a:ext>
            </a:extLst>
          </p:cNvPr>
          <p:cNvSpPr>
            <a:spLocks noGrp="1"/>
          </p:cNvSpPr>
          <p:nvPr>
            <p:ph type="title"/>
          </p:nvPr>
        </p:nvSpPr>
        <p:spPr>
          <a:xfrm>
            <a:off x="633046" y="423740"/>
            <a:ext cx="10515600" cy="1325563"/>
          </a:xfrm>
        </p:spPr>
        <p:txBody>
          <a:bodyPr>
            <a:normAutofit/>
          </a:bodyPr>
          <a:lstStyle/>
          <a:p>
            <a:r>
              <a:rPr lang="en-US" sz="4000" b="1" dirty="0">
                <a:ea typeface="+mj-lt"/>
                <a:cs typeface="+mj-lt"/>
              </a:rPr>
              <a:t>Effect of interactions between factors on Salmonella reductions</a:t>
            </a:r>
            <a:endParaRPr lang="en-US" sz="4000" b="1" dirty="0"/>
          </a:p>
        </p:txBody>
      </p:sp>
      <p:sp>
        <p:nvSpPr>
          <p:cNvPr id="4" name="TextBox 3">
            <a:extLst>
              <a:ext uri="{FF2B5EF4-FFF2-40B4-BE49-F238E27FC236}">
                <a16:creationId xmlns:a16="http://schemas.microsoft.com/office/drawing/2014/main" id="{65551724-D483-4877-9533-9C0EFB35F016}"/>
              </a:ext>
            </a:extLst>
          </p:cNvPr>
          <p:cNvSpPr txBox="1"/>
          <p:nvPr/>
        </p:nvSpPr>
        <p:spPr>
          <a:xfrm>
            <a:off x="7134743" y="1718599"/>
            <a:ext cx="4568449" cy="4117409"/>
          </a:xfrm>
          <a:prstGeom prst="rect">
            <a:avLst/>
          </a:prstGeom>
          <a:noFill/>
        </p:spPr>
        <p:txBody>
          <a:bodyPr wrap="square" lIns="91440" tIns="45720" rIns="91440" bIns="45720" rtlCol="0" anchor="t">
            <a:spAutoFit/>
          </a:bodyPr>
          <a:lstStyle/>
          <a:p>
            <a:pPr>
              <a:lnSpc>
                <a:spcPct val="107000"/>
              </a:lnSpc>
              <a:spcAft>
                <a:spcPts val="800"/>
              </a:spcAft>
            </a:pPr>
            <a:r>
              <a:rPr lang="en-US" sz="2400" dirty="0">
                <a:ea typeface="+mn-lt"/>
                <a:cs typeface="+mn-lt"/>
              </a:rPr>
              <a:t>The sanitizer used for treatment had the largest effect on population reductions, with chlorine showing a greater reduction in </a:t>
            </a:r>
            <a:r>
              <a:rPr lang="en-US" sz="2400" i="1" dirty="0">
                <a:ea typeface="+mn-lt"/>
                <a:cs typeface="+mn-lt"/>
              </a:rPr>
              <a:t>Salmonella</a:t>
            </a:r>
            <a:r>
              <a:rPr lang="en-US" sz="2400" dirty="0">
                <a:ea typeface="+mn-lt"/>
                <a:cs typeface="+mn-lt"/>
              </a:rPr>
              <a:t> than peracetic acid. </a:t>
            </a:r>
          </a:p>
          <a:p>
            <a:pPr>
              <a:lnSpc>
                <a:spcPct val="107000"/>
              </a:lnSpc>
              <a:spcAft>
                <a:spcPts val="800"/>
              </a:spcAft>
            </a:pPr>
            <a:r>
              <a:rPr lang="en-US" sz="2400" dirty="0">
                <a:ea typeface="+mn-lt"/>
                <a:cs typeface="+mn-lt"/>
              </a:rPr>
              <a:t>Contact time also had a significant impact, with higher contact time showing greater reduction in population.</a:t>
            </a:r>
            <a:endParaRPr lang="en-US" sz="2400"/>
          </a:p>
        </p:txBody>
      </p:sp>
      <p:pic>
        <p:nvPicPr>
          <p:cNvPr id="5" name="Picture 4">
            <a:extLst>
              <a:ext uri="{FF2B5EF4-FFF2-40B4-BE49-F238E27FC236}">
                <a16:creationId xmlns:a16="http://schemas.microsoft.com/office/drawing/2014/main" id="{75F5135E-1211-C49C-37DE-9AE6D2AFF5F0}"/>
              </a:ext>
            </a:extLst>
          </p:cNvPr>
          <p:cNvPicPr>
            <a:picLocks noChangeAspect="1"/>
          </p:cNvPicPr>
          <p:nvPr/>
        </p:nvPicPr>
        <p:blipFill>
          <a:blip r:embed="rId3"/>
          <a:stretch>
            <a:fillRect/>
          </a:stretch>
        </p:blipFill>
        <p:spPr>
          <a:xfrm>
            <a:off x="559288" y="1820822"/>
            <a:ext cx="6574692" cy="3911600"/>
          </a:xfrm>
          <a:prstGeom prst="rect">
            <a:avLst/>
          </a:prstGeom>
        </p:spPr>
      </p:pic>
    </p:spTree>
    <p:extLst>
      <p:ext uri="{BB962C8B-B14F-4D97-AF65-F5344CB8AC3E}">
        <p14:creationId xmlns:p14="http://schemas.microsoft.com/office/powerpoint/2010/main" val="798031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9E96B-9EDC-4642-B4D7-F698EC9574DA}"/>
              </a:ext>
            </a:extLst>
          </p:cNvPr>
          <p:cNvSpPr>
            <a:spLocks noGrp="1"/>
          </p:cNvSpPr>
          <p:nvPr>
            <p:ph type="title"/>
          </p:nvPr>
        </p:nvSpPr>
        <p:spPr>
          <a:xfrm>
            <a:off x="633046" y="423740"/>
            <a:ext cx="10515600" cy="1325563"/>
          </a:xfrm>
        </p:spPr>
        <p:txBody>
          <a:bodyPr>
            <a:normAutofit/>
          </a:bodyPr>
          <a:lstStyle/>
          <a:p>
            <a:r>
              <a:rPr lang="en-US" sz="4000" b="1" dirty="0">
                <a:ea typeface="+mj-lt"/>
                <a:cs typeface="+mj-lt"/>
              </a:rPr>
              <a:t>Effect of interactions between factors on Salmonella reductions</a:t>
            </a:r>
            <a:endParaRPr lang="en-US" sz="4000" b="1" dirty="0"/>
          </a:p>
        </p:txBody>
      </p:sp>
      <p:sp>
        <p:nvSpPr>
          <p:cNvPr id="4" name="TextBox 3">
            <a:extLst>
              <a:ext uri="{FF2B5EF4-FFF2-40B4-BE49-F238E27FC236}">
                <a16:creationId xmlns:a16="http://schemas.microsoft.com/office/drawing/2014/main" id="{65551724-D483-4877-9533-9C0EFB35F016}"/>
              </a:ext>
            </a:extLst>
          </p:cNvPr>
          <p:cNvSpPr txBox="1"/>
          <p:nvPr/>
        </p:nvSpPr>
        <p:spPr>
          <a:xfrm>
            <a:off x="7271512" y="1581830"/>
            <a:ext cx="4421911" cy="4153125"/>
          </a:xfrm>
          <a:prstGeom prst="rect">
            <a:avLst/>
          </a:prstGeom>
          <a:noFill/>
        </p:spPr>
        <p:txBody>
          <a:bodyPr wrap="square" lIns="91440" tIns="45720" rIns="91440" bIns="45720" rtlCol="0" anchor="t">
            <a:spAutoFit/>
          </a:bodyPr>
          <a:lstStyle/>
          <a:p>
            <a:pPr>
              <a:lnSpc>
                <a:spcPct val="107000"/>
              </a:lnSpc>
              <a:spcAft>
                <a:spcPts val="800"/>
              </a:spcAft>
            </a:pPr>
            <a:r>
              <a:rPr lang="en-US" sz="2200" dirty="0">
                <a:ea typeface="+mn-lt"/>
                <a:cs typeface="+mn-lt"/>
              </a:rPr>
              <a:t>The strain set did impact treatment, with outbreak strains showing more treatment-resistance than environmental strains. </a:t>
            </a:r>
          </a:p>
          <a:p>
            <a:pPr>
              <a:lnSpc>
                <a:spcPct val="107000"/>
              </a:lnSpc>
              <a:spcAft>
                <a:spcPts val="800"/>
              </a:spcAft>
            </a:pPr>
            <a:r>
              <a:rPr lang="en-US" sz="2200" dirty="0">
                <a:ea typeface="+mn-lt"/>
                <a:cs typeface="+mn-lt"/>
              </a:rPr>
              <a:t>Using a high-concentration of sanitizer had a greater effect than a low concentration and using a higher water temperature had a greater reduction compared to low-temperature water.</a:t>
            </a:r>
          </a:p>
        </p:txBody>
      </p:sp>
      <p:pic>
        <p:nvPicPr>
          <p:cNvPr id="5" name="Picture 4">
            <a:extLst>
              <a:ext uri="{FF2B5EF4-FFF2-40B4-BE49-F238E27FC236}">
                <a16:creationId xmlns:a16="http://schemas.microsoft.com/office/drawing/2014/main" id="{75F5135E-1211-C49C-37DE-9AE6D2AFF5F0}"/>
              </a:ext>
            </a:extLst>
          </p:cNvPr>
          <p:cNvPicPr>
            <a:picLocks noChangeAspect="1"/>
          </p:cNvPicPr>
          <p:nvPr/>
        </p:nvPicPr>
        <p:blipFill>
          <a:blip r:embed="rId3"/>
          <a:stretch>
            <a:fillRect/>
          </a:stretch>
        </p:blipFill>
        <p:spPr>
          <a:xfrm>
            <a:off x="559288" y="1820822"/>
            <a:ext cx="6574692" cy="3911600"/>
          </a:xfrm>
          <a:prstGeom prst="rect">
            <a:avLst/>
          </a:prstGeom>
        </p:spPr>
      </p:pic>
    </p:spTree>
    <p:extLst>
      <p:ext uri="{BB962C8B-B14F-4D97-AF65-F5344CB8AC3E}">
        <p14:creationId xmlns:p14="http://schemas.microsoft.com/office/powerpoint/2010/main" val="1866461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9E96B-9EDC-4642-B4D7-F698EC9574DA}"/>
              </a:ext>
            </a:extLst>
          </p:cNvPr>
          <p:cNvSpPr>
            <a:spLocks noGrp="1"/>
          </p:cNvSpPr>
          <p:nvPr>
            <p:ph type="title"/>
          </p:nvPr>
        </p:nvSpPr>
        <p:spPr/>
        <p:txBody>
          <a:bodyPr/>
          <a:lstStyle/>
          <a:p>
            <a:r>
              <a:rPr lang="en-US" b="1" dirty="0"/>
              <a:t>Sanitizer Quantity Needed</a:t>
            </a:r>
          </a:p>
        </p:txBody>
      </p:sp>
      <p:sp>
        <p:nvSpPr>
          <p:cNvPr id="5" name="TextBox 4">
            <a:extLst>
              <a:ext uri="{FF2B5EF4-FFF2-40B4-BE49-F238E27FC236}">
                <a16:creationId xmlns:a16="http://schemas.microsoft.com/office/drawing/2014/main" id="{F74BAC8A-D65B-44DC-9719-3E8183A48768}"/>
              </a:ext>
            </a:extLst>
          </p:cNvPr>
          <p:cNvSpPr txBox="1"/>
          <p:nvPr/>
        </p:nvSpPr>
        <p:spPr>
          <a:xfrm>
            <a:off x="6661236" y="1718599"/>
            <a:ext cx="4778865" cy="3966983"/>
          </a:xfrm>
          <a:prstGeom prst="rect">
            <a:avLst/>
          </a:prstGeom>
          <a:noFill/>
        </p:spPr>
        <p:txBody>
          <a:bodyPr wrap="square" lIns="91440" tIns="45720" rIns="91440" bIns="45720" rtlCol="0" anchor="t">
            <a:spAutoFit/>
          </a:bodyPr>
          <a:lstStyle/>
          <a:p>
            <a:r>
              <a:rPr lang="en-US" sz="2800" dirty="0">
                <a:solidFill>
                  <a:srgbClr val="000000"/>
                </a:solidFill>
                <a:ea typeface="+mn-lt"/>
                <a:cs typeface="+mn-lt"/>
              </a:rPr>
              <a:t>The volume of sanitizer needed to reach the desired ppm differed between the water types, with the pond water always requiring significantly more sanitizer volume, compared to the river water.</a:t>
            </a:r>
            <a:endParaRPr lang="en-US" dirty="0">
              <a:ea typeface="+mn-lt"/>
              <a:cs typeface="+mn-lt"/>
            </a:endParaRPr>
          </a:p>
          <a:p>
            <a:pPr>
              <a:lnSpc>
                <a:spcPct val="107000"/>
              </a:lnSpc>
              <a:spcAft>
                <a:spcPts val="800"/>
              </a:spcAft>
            </a:pPr>
            <a:endParaRPr lang="en-US" sz="2800" dirty="0">
              <a:latin typeface="Arial"/>
              <a:ea typeface="Calibri"/>
              <a:cs typeface="Arial"/>
            </a:endParaRPr>
          </a:p>
        </p:txBody>
      </p:sp>
      <p:pic>
        <p:nvPicPr>
          <p:cNvPr id="4" name="Picture 3" descr="A screenshot of a graph&#10;&#10;Description automatically generated">
            <a:extLst>
              <a:ext uri="{FF2B5EF4-FFF2-40B4-BE49-F238E27FC236}">
                <a16:creationId xmlns:a16="http://schemas.microsoft.com/office/drawing/2014/main" id="{06809005-DC9F-4EAB-2395-7C0C43841010}"/>
              </a:ext>
            </a:extLst>
          </p:cNvPr>
          <p:cNvPicPr>
            <a:picLocks noChangeAspect="1"/>
          </p:cNvPicPr>
          <p:nvPr/>
        </p:nvPicPr>
        <p:blipFill>
          <a:blip r:embed="rId3"/>
          <a:stretch>
            <a:fillRect/>
          </a:stretch>
        </p:blipFill>
        <p:spPr>
          <a:xfrm>
            <a:off x="986156" y="1361831"/>
            <a:ext cx="5520687" cy="4515338"/>
          </a:xfrm>
          <a:prstGeom prst="rect">
            <a:avLst/>
          </a:prstGeom>
        </p:spPr>
      </p:pic>
    </p:spTree>
    <p:extLst>
      <p:ext uri="{BB962C8B-B14F-4D97-AF65-F5344CB8AC3E}">
        <p14:creationId xmlns:p14="http://schemas.microsoft.com/office/powerpoint/2010/main" val="3413287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9E96B-9EDC-4642-B4D7-F698EC9574DA}"/>
              </a:ext>
            </a:extLst>
          </p:cNvPr>
          <p:cNvSpPr>
            <a:spLocks noGrp="1"/>
          </p:cNvSpPr>
          <p:nvPr>
            <p:ph type="title"/>
          </p:nvPr>
        </p:nvSpPr>
        <p:spPr/>
        <p:txBody>
          <a:bodyPr/>
          <a:lstStyle/>
          <a:p>
            <a:r>
              <a:rPr lang="en-US" b="1" dirty="0"/>
              <a:t>Sanitizer Quantity Needed</a:t>
            </a:r>
          </a:p>
        </p:txBody>
      </p:sp>
      <p:sp>
        <p:nvSpPr>
          <p:cNvPr id="5" name="TextBox 4">
            <a:extLst>
              <a:ext uri="{FF2B5EF4-FFF2-40B4-BE49-F238E27FC236}">
                <a16:creationId xmlns:a16="http://schemas.microsoft.com/office/drawing/2014/main" id="{F74BAC8A-D65B-44DC-9719-3E8183A48768}"/>
              </a:ext>
            </a:extLst>
          </p:cNvPr>
          <p:cNvSpPr txBox="1"/>
          <p:nvPr/>
        </p:nvSpPr>
        <p:spPr>
          <a:xfrm>
            <a:off x="6661236" y="1513445"/>
            <a:ext cx="4778865" cy="4207370"/>
          </a:xfrm>
          <a:prstGeom prst="rect">
            <a:avLst/>
          </a:prstGeom>
          <a:noFill/>
        </p:spPr>
        <p:txBody>
          <a:bodyPr wrap="square" lIns="91440" tIns="45720" rIns="91440" bIns="45720" rtlCol="0" anchor="t">
            <a:spAutoFit/>
          </a:bodyPr>
          <a:lstStyle/>
          <a:p>
            <a:pPr>
              <a:lnSpc>
                <a:spcPct val="107000"/>
              </a:lnSpc>
              <a:spcAft>
                <a:spcPts val="800"/>
              </a:spcAft>
            </a:pPr>
            <a:r>
              <a:rPr lang="en-US" sz="2800" dirty="0">
                <a:ea typeface="+mn-lt"/>
                <a:cs typeface="+mn-lt"/>
              </a:rPr>
              <a:t>Since the temperature and water quality of preharvest agricultural water can fluctuate over space and time and are interdependent with sanitizer efficacy, these parameters should be evaluated prior to and monitored during treatment.</a:t>
            </a:r>
            <a:endParaRPr lang="en-US" dirty="0"/>
          </a:p>
        </p:txBody>
      </p:sp>
      <p:pic>
        <p:nvPicPr>
          <p:cNvPr id="4" name="Picture 3" descr="A screenshot of a graph&#10;&#10;Description automatically generated">
            <a:extLst>
              <a:ext uri="{FF2B5EF4-FFF2-40B4-BE49-F238E27FC236}">
                <a16:creationId xmlns:a16="http://schemas.microsoft.com/office/drawing/2014/main" id="{06809005-DC9F-4EAB-2395-7C0C43841010}"/>
              </a:ext>
            </a:extLst>
          </p:cNvPr>
          <p:cNvPicPr>
            <a:picLocks noChangeAspect="1"/>
          </p:cNvPicPr>
          <p:nvPr/>
        </p:nvPicPr>
        <p:blipFill>
          <a:blip r:embed="rId3"/>
          <a:stretch>
            <a:fillRect/>
          </a:stretch>
        </p:blipFill>
        <p:spPr>
          <a:xfrm>
            <a:off x="986156" y="1361831"/>
            <a:ext cx="5520687" cy="4515338"/>
          </a:xfrm>
          <a:prstGeom prst="rect">
            <a:avLst/>
          </a:prstGeom>
        </p:spPr>
      </p:pic>
    </p:spTree>
    <p:extLst>
      <p:ext uri="{BB962C8B-B14F-4D97-AF65-F5344CB8AC3E}">
        <p14:creationId xmlns:p14="http://schemas.microsoft.com/office/powerpoint/2010/main" val="964587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qr code on a white background&#10;&#10;Description automatically generated">
            <a:extLst>
              <a:ext uri="{FF2B5EF4-FFF2-40B4-BE49-F238E27FC236}">
                <a16:creationId xmlns:a16="http://schemas.microsoft.com/office/drawing/2014/main" id="{40B9C637-CDAB-CEDF-1FCC-75EE14E202DE}"/>
              </a:ext>
            </a:extLst>
          </p:cNvPr>
          <p:cNvPicPr>
            <a:picLocks noChangeAspect="1"/>
          </p:cNvPicPr>
          <p:nvPr/>
        </p:nvPicPr>
        <p:blipFill>
          <a:blip r:embed="rId3"/>
          <a:stretch>
            <a:fillRect/>
          </a:stretch>
        </p:blipFill>
        <p:spPr>
          <a:xfrm>
            <a:off x="10061989" y="553980"/>
            <a:ext cx="1597269" cy="1509347"/>
          </a:xfrm>
          <a:prstGeom prst="rect">
            <a:avLst/>
          </a:prstGeom>
        </p:spPr>
      </p:pic>
      <p:sp>
        <p:nvSpPr>
          <p:cNvPr id="7" name="Title 6">
            <a:extLst>
              <a:ext uri="{FF2B5EF4-FFF2-40B4-BE49-F238E27FC236}">
                <a16:creationId xmlns:a16="http://schemas.microsoft.com/office/drawing/2014/main" id="{022A1EDE-81C8-499E-B5B6-5E7E8CB3A653}"/>
              </a:ext>
            </a:extLst>
          </p:cNvPr>
          <p:cNvSpPr>
            <a:spLocks noGrp="1"/>
          </p:cNvSpPr>
          <p:nvPr>
            <p:ph type="title"/>
          </p:nvPr>
        </p:nvSpPr>
        <p:spPr/>
        <p:txBody>
          <a:bodyPr/>
          <a:lstStyle/>
          <a:p>
            <a:r>
              <a:rPr lang="en-US" b="1" dirty="0"/>
              <a:t>More Information</a:t>
            </a:r>
          </a:p>
        </p:txBody>
      </p:sp>
      <p:sp>
        <p:nvSpPr>
          <p:cNvPr id="5" name="Footer Placeholder 3">
            <a:extLst>
              <a:ext uri="{FF2B5EF4-FFF2-40B4-BE49-F238E27FC236}">
                <a16:creationId xmlns:a16="http://schemas.microsoft.com/office/drawing/2014/main" id="{57AC503A-7322-4C91-9BD0-28B5576C736C}"/>
              </a:ext>
            </a:extLst>
          </p:cNvPr>
          <p:cNvSpPr txBox="1">
            <a:spLocks/>
          </p:cNvSpPr>
          <p:nvPr/>
        </p:nvSpPr>
        <p:spPr>
          <a:xfrm>
            <a:off x="482884" y="5209953"/>
            <a:ext cx="11270751" cy="64631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solidFill>
                  <a:schemeClr val="tx1"/>
                </a:solidFill>
              </a:rPr>
              <a:t>This work is supported by the Specialty Crops Research Initiative [grant no. 2020-51181-32157] from the USDA National Institute of Food and Agriculture. Any opinions, findings, conclusions, or recommendations expressed in this presentation are those of the speakers and do not necessarily reflect the view of the U.S. Department of Agriculture.</a:t>
            </a:r>
          </a:p>
        </p:txBody>
      </p:sp>
      <p:sp>
        <p:nvSpPr>
          <p:cNvPr id="3" name="TextBox 2">
            <a:extLst>
              <a:ext uri="{FF2B5EF4-FFF2-40B4-BE49-F238E27FC236}">
                <a16:creationId xmlns:a16="http://schemas.microsoft.com/office/drawing/2014/main" id="{3486BFD0-DBEA-4653-8DA8-59123BC144A8}"/>
              </a:ext>
            </a:extLst>
          </p:cNvPr>
          <p:cNvSpPr txBox="1"/>
          <p:nvPr/>
        </p:nvSpPr>
        <p:spPr>
          <a:xfrm>
            <a:off x="976082" y="3596783"/>
            <a:ext cx="3207760" cy="1508105"/>
          </a:xfrm>
          <a:prstGeom prst="rect">
            <a:avLst/>
          </a:prstGeom>
          <a:noFill/>
        </p:spPr>
        <p:txBody>
          <a:bodyPr wrap="square" lIns="91440" tIns="45720" rIns="91440" bIns="45720" rtlCol="0" anchor="t">
            <a:spAutoFit/>
          </a:bodyPr>
          <a:lstStyle/>
          <a:p>
            <a:pPr algn="ctr"/>
            <a:r>
              <a:rPr lang="en-US" sz="2000" b="1" dirty="0">
                <a:ea typeface="+mn-lt"/>
                <a:cs typeface="+mn-lt"/>
              </a:rPr>
              <a:t>Claire M Murphy, Ph.D.</a:t>
            </a:r>
            <a:endParaRPr lang="en-US" b="1" dirty="0"/>
          </a:p>
          <a:p>
            <a:pPr algn="ctr"/>
            <a:r>
              <a:rPr lang="en-US" dirty="0">
                <a:ea typeface="+mn-lt"/>
                <a:cs typeface="+mn-lt"/>
              </a:rPr>
              <a:t>Assistant Professor and Extension Specialist</a:t>
            </a:r>
            <a:endParaRPr lang="en-US" dirty="0"/>
          </a:p>
          <a:p>
            <a:pPr algn="ctr"/>
            <a:r>
              <a:rPr lang="en-US" dirty="0"/>
              <a:t>Washington State University</a:t>
            </a:r>
          </a:p>
          <a:p>
            <a:pPr algn="ctr"/>
            <a:r>
              <a:rPr lang="en-US" dirty="0">
                <a:ea typeface="+mn-lt"/>
                <a:cs typeface="+mn-lt"/>
                <a:hlinkClick r:id="rId4"/>
              </a:rPr>
              <a:t>claire.murphy@wsu.edu</a:t>
            </a:r>
            <a:endParaRPr lang="en-US"/>
          </a:p>
        </p:txBody>
      </p:sp>
      <p:sp>
        <p:nvSpPr>
          <p:cNvPr id="12" name="TextBox 11">
            <a:extLst>
              <a:ext uri="{FF2B5EF4-FFF2-40B4-BE49-F238E27FC236}">
                <a16:creationId xmlns:a16="http://schemas.microsoft.com/office/drawing/2014/main" id="{05CF7559-90AA-4F91-912D-3E684338BB2B}"/>
              </a:ext>
            </a:extLst>
          </p:cNvPr>
          <p:cNvSpPr txBox="1"/>
          <p:nvPr/>
        </p:nvSpPr>
        <p:spPr>
          <a:xfrm>
            <a:off x="4361387" y="3593177"/>
            <a:ext cx="4491598" cy="1231106"/>
          </a:xfrm>
          <a:prstGeom prst="rect">
            <a:avLst/>
          </a:prstGeom>
          <a:noFill/>
        </p:spPr>
        <p:txBody>
          <a:bodyPr wrap="square" lIns="91440" tIns="45720" rIns="91440" bIns="45720" rtlCol="0" anchor="t">
            <a:spAutoFit/>
          </a:bodyPr>
          <a:lstStyle/>
          <a:p>
            <a:pPr algn="ctr"/>
            <a:r>
              <a:rPr lang="en-US" sz="2000" b="1" dirty="0">
                <a:ea typeface="+mn-lt"/>
                <a:cs typeface="+mn-lt"/>
              </a:rPr>
              <a:t>Laura K. Strawn, Ph.D.</a:t>
            </a:r>
            <a:endParaRPr lang="en-US" dirty="0">
              <a:ea typeface="+mn-lt"/>
              <a:cs typeface="+mn-lt"/>
            </a:endParaRPr>
          </a:p>
          <a:p>
            <a:pPr algn="ctr"/>
            <a:r>
              <a:rPr lang="en-US" dirty="0">
                <a:ea typeface="+mn-lt"/>
                <a:cs typeface="+mn-lt"/>
              </a:rPr>
              <a:t>Associate Professor</a:t>
            </a:r>
          </a:p>
          <a:p>
            <a:pPr algn="ctr"/>
            <a:r>
              <a:rPr lang="en-US" dirty="0">
                <a:ea typeface="+mn-lt"/>
                <a:cs typeface="+mn-lt"/>
              </a:rPr>
              <a:t>Virginia Tech</a:t>
            </a:r>
          </a:p>
          <a:p>
            <a:pPr algn="ctr"/>
            <a:r>
              <a:rPr lang="en-US" dirty="0">
                <a:ea typeface="+mn-lt"/>
                <a:cs typeface="+mn-lt"/>
                <a:hlinkClick r:id="rId5"/>
              </a:rPr>
              <a:t>laurakstrawn@vt.edu</a:t>
            </a:r>
            <a:endParaRPr lang="en-US"/>
          </a:p>
        </p:txBody>
      </p:sp>
      <p:sp>
        <p:nvSpPr>
          <p:cNvPr id="13" name="TextBox 12">
            <a:extLst>
              <a:ext uri="{FF2B5EF4-FFF2-40B4-BE49-F238E27FC236}">
                <a16:creationId xmlns:a16="http://schemas.microsoft.com/office/drawing/2014/main" id="{1E2C0ACD-86CF-47D1-8C94-630069D3C949}"/>
              </a:ext>
            </a:extLst>
          </p:cNvPr>
          <p:cNvSpPr txBox="1"/>
          <p:nvPr/>
        </p:nvSpPr>
        <p:spPr>
          <a:xfrm>
            <a:off x="8667100" y="2410989"/>
            <a:ext cx="1746960" cy="707886"/>
          </a:xfrm>
          <a:prstGeom prst="rect">
            <a:avLst/>
          </a:prstGeom>
          <a:noFill/>
        </p:spPr>
        <p:txBody>
          <a:bodyPr wrap="square" rtlCol="0">
            <a:spAutoFit/>
          </a:bodyPr>
          <a:lstStyle/>
          <a:p>
            <a:pPr algn="ctr"/>
            <a:r>
              <a:rPr lang="en-US" sz="2000" b="1" dirty="0"/>
              <a:t>Check out our paper!</a:t>
            </a:r>
            <a:endParaRPr lang="en-US" dirty="0"/>
          </a:p>
        </p:txBody>
      </p:sp>
      <p:pic>
        <p:nvPicPr>
          <p:cNvPr id="6" name="Graphic 5" descr="Line arrow: Clockwise curve with solid fill">
            <a:extLst>
              <a:ext uri="{FF2B5EF4-FFF2-40B4-BE49-F238E27FC236}">
                <a16:creationId xmlns:a16="http://schemas.microsoft.com/office/drawing/2014/main" id="{F669A21D-FE2A-4960-AC3D-A153A310D42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3775508">
            <a:off x="9341666" y="1461393"/>
            <a:ext cx="914400" cy="914400"/>
          </a:xfrm>
          <a:prstGeom prst="rect">
            <a:avLst/>
          </a:prstGeom>
        </p:spPr>
      </p:pic>
      <p:pic>
        <p:nvPicPr>
          <p:cNvPr id="14" name="Picture 13" descr="A person smiling at the camera&#10;&#10;Description automatically generated">
            <a:extLst>
              <a:ext uri="{FF2B5EF4-FFF2-40B4-BE49-F238E27FC236}">
                <a16:creationId xmlns:a16="http://schemas.microsoft.com/office/drawing/2014/main" id="{671D2EB2-1716-4A6E-91EC-55F644C98ACA}"/>
              </a:ext>
            </a:extLst>
          </p:cNvPr>
          <p:cNvPicPr>
            <a:picLocks noChangeAspect="1"/>
          </p:cNvPicPr>
          <p:nvPr/>
        </p:nvPicPr>
        <p:blipFill>
          <a:blip r:embed="rId8"/>
          <a:stretch>
            <a:fillRect/>
          </a:stretch>
        </p:blipFill>
        <p:spPr>
          <a:xfrm>
            <a:off x="5503862" y="1400542"/>
            <a:ext cx="2200275" cy="2181225"/>
          </a:xfrm>
          <a:prstGeom prst="rect">
            <a:avLst/>
          </a:prstGeom>
        </p:spPr>
      </p:pic>
      <p:pic>
        <p:nvPicPr>
          <p:cNvPr id="15" name="Picture 14" descr="A person smiling at the camera&#10;&#10;Description automatically generated">
            <a:extLst>
              <a:ext uri="{FF2B5EF4-FFF2-40B4-BE49-F238E27FC236}">
                <a16:creationId xmlns:a16="http://schemas.microsoft.com/office/drawing/2014/main" id="{4400D373-6215-3C56-5CE6-ADC922686F75}"/>
              </a:ext>
            </a:extLst>
          </p:cNvPr>
          <p:cNvPicPr>
            <a:picLocks noChangeAspect="1"/>
          </p:cNvPicPr>
          <p:nvPr/>
        </p:nvPicPr>
        <p:blipFill>
          <a:blip r:embed="rId9"/>
          <a:srcRect l="-1360" t="3692" b="22898"/>
          <a:stretch/>
        </p:blipFill>
        <p:spPr>
          <a:xfrm>
            <a:off x="1469455" y="1409822"/>
            <a:ext cx="2199296" cy="2182794"/>
          </a:xfrm>
          <a:prstGeom prst="rect">
            <a:avLst/>
          </a:prstGeom>
        </p:spPr>
      </p:pic>
    </p:spTree>
    <p:extLst>
      <p:ext uri="{BB962C8B-B14F-4D97-AF65-F5344CB8AC3E}">
        <p14:creationId xmlns:p14="http://schemas.microsoft.com/office/powerpoint/2010/main" val="2441874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Ink Free"/>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7</Slides>
  <Notes>7</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office theme</vt:lpstr>
      <vt:lpstr>Office Theme</vt:lpstr>
      <vt:lpstr>Research Updates: Objective 1</vt:lpstr>
      <vt:lpstr>Research Highlights</vt:lpstr>
      <vt:lpstr>Effect of interactions between factors on Salmonella reductions</vt:lpstr>
      <vt:lpstr>Effect of interactions between factors on Salmonella reductions</vt:lpstr>
      <vt:lpstr>Sanitizer Quantity Needed</vt:lpstr>
      <vt:lpstr>Sanitizer Quantity Needed</vt:lpstr>
      <vt:lpstr>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143</cp:revision>
  <dcterms:created xsi:type="dcterms:W3CDTF">2024-10-08T13:38:05Z</dcterms:created>
  <dcterms:modified xsi:type="dcterms:W3CDTF">2024-12-10T15:28:27Z</dcterms:modified>
</cp:coreProperties>
</file>