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0"/>
  </p:notesMasterIdLst>
  <p:sldIdLst>
    <p:sldId id="257" r:id="rId3"/>
    <p:sldId id="259" r:id="rId4"/>
    <p:sldId id="264" r:id="rId5"/>
    <p:sldId id="265" r:id="rId6"/>
    <p:sldId id="263" r:id="rId7"/>
    <p:sldId id="267"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9DDE91-2D9D-B449-8AAE-622371F59580}" v="35" dt="2024-12-05T15:27:28.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6ECB6-2D1B-49CD-99E5-48C51F7E89DE}" type="datetimeFigureOut">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C7E5E-AA62-4A50-8717-3552B22B0A16}" type="slidenum">
              <a:t>‹#›</a:t>
            </a:fld>
            <a:endParaRPr lang="en-US"/>
          </a:p>
        </p:txBody>
      </p:sp>
    </p:spTree>
    <p:extLst>
      <p:ext uri="{BB962C8B-B14F-4D97-AF65-F5344CB8AC3E}">
        <p14:creationId xmlns:p14="http://schemas.microsoft.com/office/powerpoint/2010/main" val="1377252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Introduce the research objective: developing and evaluating a modified Most Probable Number (MPN) method.</a:t>
            </a:r>
          </a:p>
          <a:p>
            <a:pPr marL="171450" indent="-171450">
              <a:buFont typeface="Arial"/>
              <a:buChar char="•"/>
            </a:pPr>
            <a:r>
              <a:rPr lang="en-US" dirty="0"/>
              <a:t>Explain the focus on enumerating rifampicin-resistant </a:t>
            </a:r>
            <a:r>
              <a:rPr lang="en-US" i="1" dirty="0"/>
              <a:t>Escherichia coli</a:t>
            </a:r>
            <a:r>
              <a:rPr lang="en-US" dirty="0"/>
              <a:t> in agricultural, food, and environmental samples.</a:t>
            </a:r>
            <a:endParaRPr lang="en-US"/>
          </a:p>
        </p:txBody>
      </p:sp>
      <p:sp>
        <p:nvSpPr>
          <p:cNvPr id="4" name="Slide Number Placeholder 3"/>
          <p:cNvSpPr>
            <a:spLocks noGrp="1"/>
          </p:cNvSpPr>
          <p:nvPr>
            <p:ph type="sldNum" sz="quarter" idx="5"/>
          </p:nvPr>
        </p:nvSpPr>
        <p:spPr/>
        <p:txBody>
          <a:bodyPr/>
          <a:lstStyle/>
          <a:p>
            <a:fld id="{9CB81D8A-1053-473A-BB3F-5006A4672A19}" type="slidenum">
              <a:rPr lang="en-US" smtClean="0"/>
              <a:t>1</a:t>
            </a:fld>
            <a:endParaRPr lang="en-US"/>
          </a:p>
        </p:txBody>
      </p:sp>
    </p:spTree>
    <p:extLst>
      <p:ext uri="{BB962C8B-B14F-4D97-AF65-F5344CB8AC3E}">
        <p14:creationId xmlns:p14="http://schemas.microsoft.com/office/powerpoint/2010/main" val="2527531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Traditional MPN methods are used to enumerate low levels of rifampicin-resistant </a:t>
            </a:r>
            <a:r>
              <a:rPr lang="en-US" i="1" dirty="0"/>
              <a:t>E. coli</a:t>
            </a:r>
            <a:r>
              <a:rPr lang="en-US" dirty="0"/>
              <a:t>.</a:t>
            </a:r>
          </a:p>
          <a:p>
            <a:pPr marL="285750" indent="-285750">
              <a:buFont typeface="Arial"/>
              <a:buChar char="•"/>
            </a:pPr>
            <a:r>
              <a:rPr lang="en-US" dirty="0"/>
              <a:t>A modified MPN method was developed using lactose peptone broth (LPB) with rifampicin and bromocresol purple as indicators.</a:t>
            </a:r>
            <a:endParaRPr lang="en-US" dirty="0">
              <a:ea typeface="Calibri"/>
              <a:cs typeface="Calibri"/>
            </a:endParaRPr>
          </a:p>
          <a:p>
            <a:pPr marL="285750" indent="-285750">
              <a:buFont typeface="Arial"/>
              <a:buChar char="•"/>
            </a:pPr>
            <a:r>
              <a:rPr lang="en-US" dirty="0"/>
              <a:t>The method simplifies the detection process with a color change (yellow) due to pH shifts from lactose fermentation.</a:t>
            </a:r>
            <a:endParaRPr lang="en-US" dirty="0">
              <a:ea typeface="Calibri"/>
              <a:cs typeface="Calibri"/>
            </a:endParaRPr>
          </a:p>
          <a:p>
            <a:pPr marL="285750" indent="-285750">
              <a:buFont typeface="Arial"/>
              <a:buChar char="•"/>
            </a:pPr>
            <a:r>
              <a:rPr lang="en-US" dirty="0"/>
              <a:t>Validation results show high consistency with traditional MPN methods.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8C7E5E-AA62-4A50-8717-3552B22B0A16}" type="slidenum">
              <a:rPr lang="en-US"/>
              <a:t>2</a:t>
            </a:fld>
            <a:endParaRPr lang="en-US"/>
          </a:p>
        </p:txBody>
      </p:sp>
    </p:spTree>
    <p:extLst>
      <p:ext uri="{BB962C8B-B14F-4D97-AF65-F5344CB8AC3E}">
        <p14:creationId xmlns:p14="http://schemas.microsoft.com/office/powerpoint/2010/main" val="502678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i="1" dirty="0"/>
              <a:t>E. coli</a:t>
            </a:r>
            <a:r>
              <a:rPr lang="en-US" dirty="0"/>
              <a:t> TVS353 colonies are identified by their pink color on MACR plates.</a:t>
            </a:r>
          </a:p>
          <a:p>
            <a:pPr marL="285750" indent="-285750">
              <a:buFont typeface="Arial"/>
              <a:buChar char="•"/>
            </a:pPr>
            <a:r>
              <a:rPr lang="en-US" dirty="0"/>
              <a:t>Other colonies are classified as rifampicin-resistant background flora.</a:t>
            </a:r>
            <a:endParaRPr lang="en-US" dirty="0">
              <a:ea typeface="Calibri"/>
              <a:cs typeface="Calibri"/>
            </a:endParaRPr>
          </a:p>
          <a:p>
            <a:pPr marL="285750" indent="-285750">
              <a:buFont typeface="Arial"/>
              <a:buChar char="•"/>
            </a:pPr>
            <a:r>
              <a:rPr lang="en-US" dirty="0"/>
              <a:t>Highlight the importance of distinguishing target bacteria from background flora.</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8C7E5E-AA62-4A50-8717-3552B22B0A16}" type="slidenum">
              <a:rPr lang="en-US"/>
              <a:t>3</a:t>
            </a:fld>
            <a:endParaRPr lang="en-US"/>
          </a:p>
        </p:txBody>
      </p:sp>
    </p:spTree>
    <p:extLst>
      <p:ext uri="{BB962C8B-B14F-4D97-AF65-F5344CB8AC3E}">
        <p14:creationId xmlns:p14="http://schemas.microsoft.com/office/powerpoint/2010/main" val="899617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LPBR has a significant advantage over TSBR-P MPN assays:</a:t>
            </a:r>
          </a:p>
          <a:p>
            <a:pPr marL="742950" lvl="2" indent="-285750">
              <a:buFont typeface="Wingdings"/>
              <a:buChar char="§"/>
            </a:pPr>
            <a:r>
              <a:rPr lang="en-US"/>
              <a:t>Enhanced specificity for </a:t>
            </a:r>
            <a:r>
              <a:rPr lang="en-US" i="1"/>
              <a:t>E. coli</a:t>
            </a:r>
            <a:r>
              <a:rPr lang="en-US"/>
              <a:t> TVS353.</a:t>
            </a:r>
            <a:endParaRPr lang="en-US">
              <a:ea typeface="Calibri" panose="020F0502020204030204"/>
              <a:cs typeface="Calibri" panose="020F0502020204030204"/>
            </a:endParaRPr>
          </a:p>
          <a:p>
            <a:pPr marL="742950" lvl="2" indent="-285750">
              <a:buFont typeface="Wingdings"/>
              <a:buChar char="§"/>
            </a:pPr>
            <a:r>
              <a:rPr lang="en-US"/>
              <a:t>Simultaneous visualization of results through color changes in the same growth step.</a:t>
            </a:r>
            <a:endParaRPr lang="en-US">
              <a:ea typeface="Calibri" panose="020F0502020204030204"/>
              <a:cs typeface="Calibri" panose="020F0502020204030204"/>
            </a:endParaRPr>
          </a:p>
          <a:p>
            <a:pPr marL="285750" indent="-285750">
              <a:buFont typeface="Arial"/>
              <a:buChar char="•"/>
            </a:pPr>
            <a:r>
              <a:rPr lang="en-US" dirty="0"/>
              <a:t>Discuss the operational benefits of LPBR for bacterial enumeration.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8C7E5E-AA62-4A50-8717-3552B22B0A16}" type="slidenum">
              <a:rPr lang="en-US"/>
              <a:t>4</a:t>
            </a:fld>
            <a:endParaRPr lang="en-US"/>
          </a:p>
        </p:txBody>
      </p:sp>
    </p:spTree>
    <p:extLst>
      <p:ext uri="{BB962C8B-B14F-4D97-AF65-F5344CB8AC3E}">
        <p14:creationId xmlns:p14="http://schemas.microsoft.com/office/powerpoint/2010/main" val="3474216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MPN results from LPBR, TSBR, and MACR broths show no significant differences.</a:t>
            </a:r>
          </a:p>
          <a:p>
            <a:pPr marL="285750" indent="-285750">
              <a:buFont typeface="Arial"/>
              <a:buChar char="•"/>
            </a:pPr>
            <a:r>
              <a:rPr lang="en-US"/>
              <a:t>The consistency of results confirms the reliability of the modified MPN method in fresh produce samples.</a:t>
            </a:r>
          </a:p>
          <a:p>
            <a:pPr marL="285750" indent="-285750">
              <a:buFont typeface="Arial"/>
              <a:buChar char="•"/>
            </a:pPr>
            <a:r>
              <a:rPr lang="en-US" dirty="0"/>
              <a:t>Discuss the practical implications for field and lab settings.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8C7E5E-AA62-4A50-8717-3552B22B0A16}" type="slidenum">
              <a:rPr lang="en-US"/>
              <a:t>5</a:t>
            </a:fld>
            <a:endParaRPr lang="en-US"/>
          </a:p>
        </p:txBody>
      </p:sp>
    </p:spTree>
    <p:extLst>
      <p:ext uri="{BB962C8B-B14F-4D97-AF65-F5344CB8AC3E}">
        <p14:creationId xmlns:p14="http://schemas.microsoft.com/office/powerpoint/2010/main" val="479651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The LPBR MPN assay demonstrated high accuracy and specificity in various simulated conditions.</a:t>
            </a:r>
          </a:p>
          <a:p>
            <a:pPr marL="285750" indent="-285750">
              <a:buFont typeface="Arial"/>
              <a:buChar char="•"/>
            </a:pPr>
            <a:r>
              <a:rPr lang="en-US"/>
              <a:t>Highlight its effectiveness in detecting and enumerating </a:t>
            </a:r>
            <a:r>
              <a:rPr lang="en-US" i="1"/>
              <a:t>E. coli</a:t>
            </a:r>
            <a:r>
              <a:rPr lang="en-US"/>
              <a:t> TVS353 across multiple substrates.</a:t>
            </a:r>
          </a:p>
          <a:p>
            <a:pPr marL="285750" indent="-285750">
              <a:buFont typeface="Arial"/>
              <a:buChar char="•"/>
            </a:pPr>
            <a:r>
              <a:rPr lang="en-US" dirty="0"/>
              <a:t>Stress the potential for broader applications of this method.</a:t>
            </a:r>
          </a:p>
        </p:txBody>
      </p:sp>
      <p:sp>
        <p:nvSpPr>
          <p:cNvPr id="4" name="Slide Number Placeholder 3"/>
          <p:cNvSpPr>
            <a:spLocks noGrp="1"/>
          </p:cNvSpPr>
          <p:nvPr>
            <p:ph type="sldNum" sz="quarter" idx="5"/>
          </p:nvPr>
        </p:nvSpPr>
        <p:spPr/>
        <p:txBody>
          <a:bodyPr/>
          <a:lstStyle/>
          <a:p>
            <a:fld id="{9B8C7E5E-AA62-4A50-8717-3552B22B0A16}" type="slidenum">
              <a:rPr lang="en-US"/>
              <a:t>6</a:t>
            </a:fld>
            <a:endParaRPr lang="en-US"/>
          </a:p>
        </p:txBody>
      </p:sp>
    </p:spTree>
    <p:extLst>
      <p:ext uri="{BB962C8B-B14F-4D97-AF65-F5344CB8AC3E}">
        <p14:creationId xmlns:p14="http://schemas.microsoft.com/office/powerpoint/2010/main" val="10160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Acknowledge funding from the USDA’s Specialty Crops Research Initiative.</a:t>
            </a:r>
          </a:p>
          <a:p>
            <a:pPr marL="171450" indent="-171450">
              <a:buFont typeface="Arial"/>
              <a:buChar char="•"/>
            </a:pPr>
            <a:r>
              <a:rPr lang="en-US" dirty="0"/>
              <a:t>Clarify that the findings and conclusions are those of the authors.</a:t>
            </a:r>
            <a:endParaRPr lang="en-US" dirty="0">
              <a:ea typeface="Calibri"/>
              <a:cs typeface="Calibri"/>
            </a:endParaRPr>
          </a:p>
          <a:p>
            <a:pPr marL="171450" indent="-171450">
              <a:buFont typeface="Arial"/>
              <a:buChar char="•"/>
            </a:pPr>
            <a:r>
              <a:rPr lang="en-US" dirty="0"/>
              <a:t>Provide contact details for </a:t>
            </a:r>
            <a:r>
              <a:rPr lang="en-US" dirty="0" err="1"/>
              <a:t>Zhujun</a:t>
            </a:r>
            <a:r>
              <a:rPr lang="en-US" dirty="0"/>
              <a:t> Gao and Rohan V. Tikekar for further inquiries.</a:t>
            </a:r>
            <a:endParaRPr lang="en-US" dirty="0">
              <a:ea typeface="Calibri"/>
              <a:cs typeface="Calibri"/>
            </a:endParaRPr>
          </a:p>
          <a:p>
            <a:pPr marL="171450" indent="-171450">
              <a:buFont typeface="Arial"/>
              <a:buChar char="•"/>
            </a:pPr>
            <a:r>
              <a:rPr lang="en-US" dirty="0"/>
              <a:t>Encourage the audience to review the published paper for additional details.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CB81D8A-1053-473A-BB3F-5006A4672A19}" type="slidenum">
              <a:rPr lang="en-US" smtClean="0"/>
              <a:t>7</a:t>
            </a:fld>
            <a:endParaRPr lang="en-US"/>
          </a:p>
        </p:txBody>
      </p:sp>
    </p:spTree>
    <p:extLst>
      <p:ext uri="{BB962C8B-B14F-4D97-AF65-F5344CB8AC3E}">
        <p14:creationId xmlns:p14="http://schemas.microsoft.com/office/powerpoint/2010/main" val="369711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BCD9-2633-4E83-AA3F-6F1CCAF0B7C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7BC7725-4ECD-4E3B-B0F5-BD13AE536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9A8745-1095-4CE4-83D9-F81129565BAC}"/>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5" name="Footer Placeholder 4">
            <a:extLst>
              <a:ext uri="{FF2B5EF4-FFF2-40B4-BE49-F238E27FC236}">
                <a16:creationId xmlns:a16="http://schemas.microsoft.com/office/drawing/2014/main" id="{2A929FE9-B91E-4AE4-8ECF-1D5032A1C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EF240-D403-41E4-8814-FA832AEC1B8B}"/>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16" name="Group 15">
            <a:extLst>
              <a:ext uri="{FF2B5EF4-FFF2-40B4-BE49-F238E27FC236}">
                <a16:creationId xmlns:a16="http://schemas.microsoft.com/office/drawing/2014/main" id="{6059E3F3-102E-4E14-9545-F92261745D3A}"/>
              </a:ext>
            </a:extLst>
          </p:cNvPr>
          <p:cNvGrpSpPr/>
          <p:nvPr userDrawn="1"/>
        </p:nvGrpSpPr>
        <p:grpSpPr>
          <a:xfrm>
            <a:off x="3551976" y="5852627"/>
            <a:ext cx="5130719" cy="868848"/>
            <a:chOff x="3551976" y="5852627"/>
            <a:chExt cx="5130719" cy="868848"/>
          </a:xfrm>
        </p:grpSpPr>
        <p:pic>
          <p:nvPicPr>
            <p:cNvPr id="17" name="Picture 16">
              <a:extLst>
                <a:ext uri="{FF2B5EF4-FFF2-40B4-BE49-F238E27FC236}">
                  <a16:creationId xmlns:a16="http://schemas.microsoft.com/office/drawing/2014/main" id="{E0C9F9B2-B03B-4F23-9A20-0A37F6F7A9F6}"/>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8" name="Rectangle 17">
              <a:extLst>
                <a:ext uri="{FF2B5EF4-FFF2-40B4-BE49-F238E27FC236}">
                  <a16:creationId xmlns:a16="http://schemas.microsoft.com/office/drawing/2014/main" id="{9942CDF1-01FF-4173-B8B6-43923A7F98D5}"/>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2085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C1CE-DF88-4396-89F5-C3E369D370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DADB22-48A5-4D45-97D8-C095E0E03E0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41E52FA-E7F6-4212-8AA8-E25A9E1C2345}"/>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5" name="Footer Placeholder 4">
            <a:extLst>
              <a:ext uri="{FF2B5EF4-FFF2-40B4-BE49-F238E27FC236}">
                <a16:creationId xmlns:a16="http://schemas.microsoft.com/office/drawing/2014/main" id="{3A9F80CA-26DF-4894-9666-6016F971B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D28F2-B9BD-40C3-920E-832A4EA13BA7}"/>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C3C8CC65-FF47-4C01-B82C-5B4180783AA5}"/>
              </a:ext>
            </a:extLst>
          </p:cNvPr>
          <p:cNvGrpSpPr/>
          <p:nvPr userDrawn="1"/>
        </p:nvGrpSpPr>
        <p:grpSpPr>
          <a:xfrm>
            <a:off x="3551976" y="5852627"/>
            <a:ext cx="5130719" cy="868848"/>
            <a:chOff x="3551976" y="5852627"/>
            <a:chExt cx="5130719" cy="868848"/>
          </a:xfrm>
        </p:grpSpPr>
        <p:pic>
          <p:nvPicPr>
            <p:cNvPr id="9" name="Picture 8">
              <a:extLst>
                <a:ext uri="{FF2B5EF4-FFF2-40B4-BE49-F238E27FC236}">
                  <a16:creationId xmlns:a16="http://schemas.microsoft.com/office/drawing/2014/main" id="{3BF6C8ED-2CED-4249-8E49-A088DB74D4C6}"/>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8ABECFB9-E2FE-4D73-A697-2E9DEC7A1AE3}"/>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369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2F9AF-C410-492B-9410-562B499514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A5BBD3-6813-47B8-A5D4-3CE196846A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1CAD6E-0774-42A9-9BFA-C47BCC0E7B69}"/>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5" name="Footer Placeholder 4">
            <a:extLst>
              <a:ext uri="{FF2B5EF4-FFF2-40B4-BE49-F238E27FC236}">
                <a16:creationId xmlns:a16="http://schemas.microsoft.com/office/drawing/2014/main" id="{C5E66544-B185-4E53-A8B6-F68DC06CE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25BEF-18CC-4B81-851E-0A9DC287D706}"/>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6CDCB4DB-8630-4442-A9DC-4B26A7645C01}"/>
              </a:ext>
            </a:extLst>
          </p:cNvPr>
          <p:cNvGrpSpPr/>
          <p:nvPr userDrawn="1"/>
        </p:nvGrpSpPr>
        <p:grpSpPr>
          <a:xfrm>
            <a:off x="3551976" y="5852627"/>
            <a:ext cx="5130719" cy="868848"/>
            <a:chOff x="3551976" y="5852627"/>
            <a:chExt cx="5130719" cy="868848"/>
          </a:xfrm>
        </p:grpSpPr>
        <p:pic>
          <p:nvPicPr>
            <p:cNvPr id="9" name="Picture 8">
              <a:extLst>
                <a:ext uri="{FF2B5EF4-FFF2-40B4-BE49-F238E27FC236}">
                  <a16:creationId xmlns:a16="http://schemas.microsoft.com/office/drawing/2014/main" id="{5CAA8E51-5991-4D24-9498-E2FC5740E161}"/>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C5D9ACC3-902C-4343-AB0D-7120EEE9B04B}"/>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2230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7D17-9D50-41E9-B958-B078F9FB92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1F3F8-7DCD-4B2A-97C9-DE63225DFA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EBA97-38B0-41B7-8760-52FCD6B5E4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C01A67-9B00-4F2D-B278-0BC56B52AB06}"/>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6" name="Footer Placeholder 5">
            <a:extLst>
              <a:ext uri="{FF2B5EF4-FFF2-40B4-BE49-F238E27FC236}">
                <a16:creationId xmlns:a16="http://schemas.microsoft.com/office/drawing/2014/main" id="{DE6812A6-1240-48F3-BFAB-CDDDBB02E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A35EE-4610-4D8E-89FD-FFD4E996E5C5}"/>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13" name="Group 12">
            <a:extLst>
              <a:ext uri="{FF2B5EF4-FFF2-40B4-BE49-F238E27FC236}">
                <a16:creationId xmlns:a16="http://schemas.microsoft.com/office/drawing/2014/main" id="{B26B4612-A13D-4244-B798-E520073EF027}"/>
              </a:ext>
            </a:extLst>
          </p:cNvPr>
          <p:cNvGrpSpPr/>
          <p:nvPr userDrawn="1"/>
        </p:nvGrpSpPr>
        <p:grpSpPr>
          <a:xfrm>
            <a:off x="3551976" y="5852627"/>
            <a:ext cx="5130719" cy="868848"/>
            <a:chOff x="3551976" y="5852627"/>
            <a:chExt cx="5130719" cy="868848"/>
          </a:xfrm>
        </p:grpSpPr>
        <p:pic>
          <p:nvPicPr>
            <p:cNvPr id="14" name="Picture 13">
              <a:extLst>
                <a:ext uri="{FF2B5EF4-FFF2-40B4-BE49-F238E27FC236}">
                  <a16:creationId xmlns:a16="http://schemas.microsoft.com/office/drawing/2014/main" id="{412A1E9B-DD85-471B-9E7D-456D306EA752}"/>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5" name="Rectangle 14">
              <a:extLst>
                <a:ext uri="{FF2B5EF4-FFF2-40B4-BE49-F238E27FC236}">
                  <a16:creationId xmlns:a16="http://schemas.microsoft.com/office/drawing/2014/main" id="{1CDAF8F2-61C9-4A20-B667-8F3253CB5747}"/>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5263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E55C5-652C-46FE-B24A-1C23F380BF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A595E2-3274-4B46-B091-ACBFD56847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ADC377-F19C-467D-8C99-8163BB34D0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BDDEB6-1800-463D-8B64-20F09D7A78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A60EB1-2B8A-4F0B-9C05-DCF37E3EF0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7FB57F-C09F-4B2E-8B72-CBC8BCCEF800}"/>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8" name="Footer Placeholder 7">
            <a:extLst>
              <a:ext uri="{FF2B5EF4-FFF2-40B4-BE49-F238E27FC236}">
                <a16:creationId xmlns:a16="http://schemas.microsoft.com/office/drawing/2014/main" id="{C5435FCF-FFC8-49EA-8FC2-880E511F5C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35EB8B-4614-45F9-BA2A-606C33F25256}"/>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15" name="Group 14">
            <a:extLst>
              <a:ext uri="{FF2B5EF4-FFF2-40B4-BE49-F238E27FC236}">
                <a16:creationId xmlns:a16="http://schemas.microsoft.com/office/drawing/2014/main" id="{77AC89E0-8ADA-41E5-BA89-58D2CF4B9F68}"/>
              </a:ext>
            </a:extLst>
          </p:cNvPr>
          <p:cNvGrpSpPr/>
          <p:nvPr userDrawn="1"/>
        </p:nvGrpSpPr>
        <p:grpSpPr>
          <a:xfrm>
            <a:off x="3551976" y="5852627"/>
            <a:ext cx="5130719" cy="868848"/>
            <a:chOff x="3551976" y="5852627"/>
            <a:chExt cx="5130719" cy="868848"/>
          </a:xfrm>
        </p:grpSpPr>
        <p:pic>
          <p:nvPicPr>
            <p:cNvPr id="16" name="Picture 15">
              <a:extLst>
                <a:ext uri="{FF2B5EF4-FFF2-40B4-BE49-F238E27FC236}">
                  <a16:creationId xmlns:a16="http://schemas.microsoft.com/office/drawing/2014/main" id="{21F01122-83FD-4755-9B1E-B11CA03A02F4}"/>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7" name="Rectangle 16">
              <a:extLst>
                <a:ext uri="{FF2B5EF4-FFF2-40B4-BE49-F238E27FC236}">
                  <a16:creationId xmlns:a16="http://schemas.microsoft.com/office/drawing/2014/main" id="{B09EFB68-CCB2-4FDD-AA2D-06BA6D03B7CC}"/>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2381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16E7-3D1C-4FF4-ACD4-4891CC64E8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8320B7-E3FB-4C92-83D7-394F42809C7D}"/>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4" name="Footer Placeholder 3">
            <a:extLst>
              <a:ext uri="{FF2B5EF4-FFF2-40B4-BE49-F238E27FC236}">
                <a16:creationId xmlns:a16="http://schemas.microsoft.com/office/drawing/2014/main" id="{66AFD32C-19B7-4EE1-A7F3-8E5DC218DC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A5BA62-3ACD-40B3-BF50-43BC3F9C8284}"/>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7" name="Group 6">
            <a:extLst>
              <a:ext uri="{FF2B5EF4-FFF2-40B4-BE49-F238E27FC236}">
                <a16:creationId xmlns:a16="http://schemas.microsoft.com/office/drawing/2014/main" id="{4BBA63DD-1621-48CA-8252-820EF73A619F}"/>
              </a:ext>
            </a:extLst>
          </p:cNvPr>
          <p:cNvGrpSpPr/>
          <p:nvPr userDrawn="1"/>
        </p:nvGrpSpPr>
        <p:grpSpPr>
          <a:xfrm>
            <a:off x="3551976" y="5852627"/>
            <a:ext cx="5130719" cy="868848"/>
            <a:chOff x="3551976" y="5852627"/>
            <a:chExt cx="5130719" cy="868848"/>
          </a:xfrm>
        </p:grpSpPr>
        <p:pic>
          <p:nvPicPr>
            <p:cNvPr id="8" name="Picture 7">
              <a:extLst>
                <a:ext uri="{FF2B5EF4-FFF2-40B4-BE49-F238E27FC236}">
                  <a16:creationId xmlns:a16="http://schemas.microsoft.com/office/drawing/2014/main" id="{39D5052D-271D-4665-B1D0-C4AE738AD74C}"/>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9" name="Rectangle 8">
              <a:extLst>
                <a:ext uri="{FF2B5EF4-FFF2-40B4-BE49-F238E27FC236}">
                  <a16:creationId xmlns:a16="http://schemas.microsoft.com/office/drawing/2014/main" id="{4CEC7897-937B-4B93-9C80-2CE0927D2B60}"/>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6716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14ABA2-1076-4A56-8354-2BDC7C88A173}"/>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3" name="Footer Placeholder 2">
            <a:extLst>
              <a:ext uri="{FF2B5EF4-FFF2-40B4-BE49-F238E27FC236}">
                <a16:creationId xmlns:a16="http://schemas.microsoft.com/office/drawing/2014/main" id="{8A2B684D-7B30-4D9F-9A04-2A38189B9C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119EA-15C8-45CE-B432-8B0CBF1204A5}"/>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6" name="Group 5">
            <a:extLst>
              <a:ext uri="{FF2B5EF4-FFF2-40B4-BE49-F238E27FC236}">
                <a16:creationId xmlns:a16="http://schemas.microsoft.com/office/drawing/2014/main" id="{416490E4-2334-49B8-B70D-53DE257955B6}"/>
              </a:ext>
            </a:extLst>
          </p:cNvPr>
          <p:cNvGrpSpPr/>
          <p:nvPr userDrawn="1"/>
        </p:nvGrpSpPr>
        <p:grpSpPr>
          <a:xfrm>
            <a:off x="3551976" y="5852627"/>
            <a:ext cx="5130719" cy="868848"/>
            <a:chOff x="3551976" y="5852627"/>
            <a:chExt cx="5130719" cy="868848"/>
          </a:xfrm>
        </p:grpSpPr>
        <p:pic>
          <p:nvPicPr>
            <p:cNvPr id="7" name="Picture 6">
              <a:extLst>
                <a:ext uri="{FF2B5EF4-FFF2-40B4-BE49-F238E27FC236}">
                  <a16:creationId xmlns:a16="http://schemas.microsoft.com/office/drawing/2014/main" id="{0445C801-9FFD-49BB-82DB-755FDD22F5A8}"/>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8" name="Rectangle 7">
              <a:extLst>
                <a:ext uri="{FF2B5EF4-FFF2-40B4-BE49-F238E27FC236}">
                  <a16:creationId xmlns:a16="http://schemas.microsoft.com/office/drawing/2014/main" id="{D9D6C855-C690-408D-BEB9-47D4717390C3}"/>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863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C590F-232C-4CE5-B755-FB6A28F72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3FFC0B-3BDC-41D7-AE3C-3017C8AEDC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817E2F-F920-40FF-9B4C-6D6DDE51CE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11399C-0C57-4250-A83D-E2C68F8DAECD}"/>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6" name="Footer Placeholder 5">
            <a:extLst>
              <a:ext uri="{FF2B5EF4-FFF2-40B4-BE49-F238E27FC236}">
                <a16:creationId xmlns:a16="http://schemas.microsoft.com/office/drawing/2014/main" id="{30D934A7-FB06-40FC-B884-BBC402C2F9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67A81-3A5B-4E49-9D79-7ECE218BA681}"/>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9" name="Group 8">
            <a:extLst>
              <a:ext uri="{FF2B5EF4-FFF2-40B4-BE49-F238E27FC236}">
                <a16:creationId xmlns:a16="http://schemas.microsoft.com/office/drawing/2014/main" id="{F114BDE5-6E23-4209-8677-F95782F8EABF}"/>
              </a:ext>
            </a:extLst>
          </p:cNvPr>
          <p:cNvGrpSpPr/>
          <p:nvPr userDrawn="1"/>
        </p:nvGrpSpPr>
        <p:grpSpPr>
          <a:xfrm>
            <a:off x="3551976" y="5852627"/>
            <a:ext cx="5130719" cy="868848"/>
            <a:chOff x="3551976" y="5852627"/>
            <a:chExt cx="5130719" cy="868848"/>
          </a:xfrm>
        </p:grpSpPr>
        <p:pic>
          <p:nvPicPr>
            <p:cNvPr id="10" name="Picture 9">
              <a:extLst>
                <a:ext uri="{FF2B5EF4-FFF2-40B4-BE49-F238E27FC236}">
                  <a16:creationId xmlns:a16="http://schemas.microsoft.com/office/drawing/2014/main" id="{8F016568-AD1D-45CA-B700-93B5BC5917E8}"/>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1" name="Rectangle 10">
              <a:extLst>
                <a:ext uri="{FF2B5EF4-FFF2-40B4-BE49-F238E27FC236}">
                  <a16:creationId xmlns:a16="http://schemas.microsoft.com/office/drawing/2014/main" id="{908A7D0F-BAC8-4B7B-B6CC-70118D6C2AEF}"/>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316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805C-AD0E-4885-B002-3F7F8FC3A6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84FDB0-23FB-476D-B51D-5564765203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83F3F9-204F-4A14-928C-A65F97F4B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DF9FCE-451A-4FEB-B8B7-24DFA9B5DE96}"/>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6" name="Footer Placeholder 5">
            <a:extLst>
              <a:ext uri="{FF2B5EF4-FFF2-40B4-BE49-F238E27FC236}">
                <a16:creationId xmlns:a16="http://schemas.microsoft.com/office/drawing/2014/main" id="{7D558B25-2E83-41B7-80EA-7EE9C5A59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76471C-8ECB-4325-BBD0-2759E0FEAFF1}"/>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9" name="Group 8">
            <a:extLst>
              <a:ext uri="{FF2B5EF4-FFF2-40B4-BE49-F238E27FC236}">
                <a16:creationId xmlns:a16="http://schemas.microsoft.com/office/drawing/2014/main" id="{D49AE8C5-BA87-47DD-9C19-896D459BB5BE}"/>
              </a:ext>
            </a:extLst>
          </p:cNvPr>
          <p:cNvGrpSpPr/>
          <p:nvPr userDrawn="1"/>
        </p:nvGrpSpPr>
        <p:grpSpPr>
          <a:xfrm>
            <a:off x="3551976" y="5852627"/>
            <a:ext cx="5130719" cy="868848"/>
            <a:chOff x="3551976" y="5852627"/>
            <a:chExt cx="5130719" cy="868848"/>
          </a:xfrm>
        </p:grpSpPr>
        <p:pic>
          <p:nvPicPr>
            <p:cNvPr id="10" name="Picture 9">
              <a:extLst>
                <a:ext uri="{FF2B5EF4-FFF2-40B4-BE49-F238E27FC236}">
                  <a16:creationId xmlns:a16="http://schemas.microsoft.com/office/drawing/2014/main" id="{ECCFBE7A-2E02-4021-84D7-1BE84AFB51AE}"/>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1" name="Rectangle 10">
              <a:extLst>
                <a:ext uri="{FF2B5EF4-FFF2-40B4-BE49-F238E27FC236}">
                  <a16:creationId xmlns:a16="http://schemas.microsoft.com/office/drawing/2014/main" id="{A93ECB3C-8D86-4216-8ACD-5B79F6658598}"/>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8057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5A41-95A2-4E9F-92C8-3FCAE2512D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28DEA0-CE64-4E99-A635-CECBFE7888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78597-640D-43BB-857C-39476FC925FD}"/>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5" name="Footer Placeholder 4">
            <a:extLst>
              <a:ext uri="{FF2B5EF4-FFF2-40B4-BE49-F238E27FC236}">
                <a16:creationId xmlns:a16="http://schemas.microsoft.com/office/drawing/2014/main" id="{B0FDE694-A1F7-4C10-AC8D-9C654E098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1D55A-ACAB-44DC-AE46-2F434087AE7F}"/>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3453C401-2936-42B8-94C7-3E6B594FE152}"/>
              </a:ext>
            </a:extLst>
          </p:cNvPr>
          <p:cNvGrpSpPr/>
          <p:nvPr userDrawn="1"/>
        </p:nvGrpSpPr>
        <p:grpSpPr>
          <a:xfrm rot="5400000">
            <a:off x="-2099016" y="3821623"/>
            <a:ext cx="5130719" cy="868848"/>
            <a:chOff x="3551976" y="5852627"/>
            <a:chExt cx="5130719" cy="868848"/>
          </a:xfrm>
        </p:grpSpPr>
        <p:pic>
          <p:nvPicPr>
            <p:cNvPr id="9" name="Picture 8">
              <a:extLst>
                <a:ext uri="{FF2B5EF4-FFF2-40B4-BE49-F238E27FC236}">
                  <a16:creationId xmlns:a16="http://schemas.microsoft.com/office/drawing/2014/main" id="{A3A59943-193A-4DC2-8ED3-9ED51BC083F6}"/>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D195F6F4-C8C5-4DA6-A4B5-D8DD8A6FF686}"/>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3361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CEB4E3-A906-4DCD-95E8-44EF4149E4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F69E4D-952E-425E-950E-3154D2C247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7DC42-BE29-4C03-A1C8-C9CC016A906E}"/>
              </a:ext>
            </a:extLst>
          </p:cNvPr>
          <p:cNvSpPr>
            <a:spLocks noGrp="1"/>
          </p:cNvSpPr>
          <p:nvPr>
            <p:ph type="dt" sz="half" idx="10"/>
          </p:nvPr>
        </p:nvSpPr>
        <p:spPr/>
        <p:txBody>
          <a:bodyPr/>
          <a:lstStyle/>
          <a:p>
            <a:fld id="{88AD0C76-05F0-454D-8B6C-A8347C531B64}" type="datetimeFigureOut">
              <a:rPr lang="en-US" smtClean="0"/>
              <a:t>12/10/2024</a:t>
            </a:fld>
            <a:endParaRPr lang="en-US"/>
          </a:p>
        </p:txBody>
      </p:sp>
      <p:sp>
        <p:nvSpPr>
          <p:cNvPr id="5" name="Footer Placeholder 4">
            <a:extLst>
              <a:ext uri="{FF2B5EF4-FFF2-40B4-BE49-F238E27FC236}">
                <a16:creationId xmlns:a16="http://schemas.microsoft.com/office/drawing/2014/main" id="{F2CEC657-25E4-4FFB-BBB2-C419DE91C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159D6-27C1-4939-BD85-619B1164C065}"/>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CF1C711A-F4B9-4E64-A0EB-DF1E31220A45}"/>
              </a:ext>
            </a:extLst>
          </p:cNvPr>
          <p:cNvGrpSpPr/>
          <p:nvPr userDrawn="1"/>
        </p:nvGrpSpPr>
        <p:grpSpPr>
          <a:xfrm rot="5400000">
            <a:off x="-2099016" y="2875385"/>
            <a:ext cx="5130719" cy="868848"/>
            <a:chOff x="3551976" y="5852627"/>
            <a:chExt cx="5130719" cy="868848"/>
          </a:xfrm>
        </p:grpSpPr>
        <p:pic>
          <p:nvPicPr>
            <p:cNvPr id="9" name="Picture 8">
              <a:extLst>
                <a:ext uri="{FF2B5EF4-FFF2-40B4-BE49-F238E27FC236}">
                  <a16:creationId xmlns:a16="http://schemas.microsoft.com/office/drawing/2014/main" id="{E140EBF7-B078-4226-96C0-C34CA7511C2A}"/>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71E28A09-FBCB-4595-BF09-0B93FB3DFBAD}"/>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5203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E6FCF2-359B-4E7D-885C-1710ACF65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375E08-19E4-4AEE-AEC9-084F487BF9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D1815-98AA-4257-AB42-DAB5DA749A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0C76-05F0-454D-8B6C-A8347C531B64}" type="datetimeFigureOut">
              <a:rPr lang="en-US" smtClean="0"/>
              <a:t>12/10/2024</a:t>
            </a:fld>
            <a:endParaRPr lang="en-US"/>
          </a:p>
        </p:txBody>
      </p:sp>
      <p:sp>
        <p:nvSpPr>
          <p:cNvPr id="5" name="Footer Placeholder 4">
            <a:extLst>
              <a:ext uri="{FF2B5EF4-FFF2-40B4-BE49-F238E27FC236}">
                <a16:creationId xmlns:a16="http://schemas.microsoft.com/office/drawing/2014/main" id="{647A43DB-3D47-4F0B-B854-58AA9AA3E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BA9B38-E21D-4539-994A-02F38C9D7C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95FDE-A059-4B6D-929A-DCFD38D0E360}" type="slidenum">
              <a:rPr lang="en-US" smtClean="0"/>
              <a:t>‹#›</a:t>
            </a:fld>
            <a:endParaRPr lang="en-US"/>
          </a:p>
        </p:txBody>
      </p:sp>
      <p:sp>
        <p:nvSpPr>
          <p:cNvPr id="7" name="Rectangle 6">
            <a:extLst>
              <a:ext uri="{FF2B5EF4-FFF2-40B4-BE49-F238E27FC236}">
                <a16:creationId xmlns:a16="http://schemas.microsoft.com/office/drawing/2014/main" id="{8427B03F-D49D-483D-84E8-36A51810F7CF}"/>
              </a:ext>
            </a:extLst>
          </p:cNvPr>
          <p:cNvSpPr/>
          <p:nvPr userDrawn="1"/>
        </p:nvSpPr>
        <p:spPr>
          <a:xfrm>
            <a:off x="466344" y="365125"/>
            <a:ext cx="11329416" cy="5889371"/>
          </a:xfrm>
          <a:prstGeom prst="rect">
            <a:avLst/>
          </a:prstGeom>
          <a:noFill/>
          <a:ln w="38100">
            <a:solidFill>
              <a:srgbClr val="8CC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7084D5E-0B10-419B-84D4-B092C67DE8F0}"/>
              </a:ext>
            </a:extLst>
          </p:cNvPr>
          <p:cNvGrpSpPr/>
          <p:nvPr userDrawn="1"/>
        </p:nvGrpSpPr>
        <p:grpSpPr>
          <a:xfrm>
            <a:off x="3551976" y="5852627"/>
            <a:ext cx="5130719" cy="868848"/>
            <a:chOff x="3551976" y="5852627"/>
            <a:chExt cx="5130719" cy="868848"/>
          </a:xfrm>
        </p:grpSpPr>
        <p:pic>
          <p:nvPicPr>
            <p:cNvPr id="9" name="Picture 8">
              <a:extLst>
                <a:ext uri="{FF2B5EF4-FFF2-40B4-BE49-F238E27FC236}">
                  <a16:creationId xmlns:a16="http://schemas.microsoft.com/office/drawing/2014/main" id="{7D12A812-0838-4A79-B878-01CB65589051}"/>
                </a:ext>
              </a:extLst>
            </p:cNvPr>
            <p:cNvPicPr>
              <a:picLocks noChangeAspect="1"/>
            </p:cNvPicPr>
            <p:nvPr userDrawn="1"/>
          </p:nvPicPr>
          <p:blipFill>
            <a:blip r:embed="rId13"/>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4E0C580C-0EFB-43A1-94F8-F20745C310E5}"/>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3682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abbygao@umd.edu" TargetMode="External"/><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mailto:rtikekar@umd.edu"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E7E3-7B43-4543-A119-97418C988D29}"/>
              </a:ext>
            </a:extLst>
          </p:cNvPr>
          <p:cNvSpPr>
            <a:spLocks noGrp="1"/>
          </p:cNvSpPr>
          <p:nvPr>
            <p:ph type="ctrTitle"/>
          </p:nvPr>
        </p:nvSpPr>
        <p:spPr>
          <a:xfrm>
            <a:off x="1524000" y="470517"/>
            <a:ext cx="9144000" cy="3039446"/>
          </a:xfrm>
        </p:spPr>
        <p:txBody>
          <a:bodyPr anchor="ctr">
            <a:normAutofit/>
          </a:bodyPr>
          <a:lstStyle/>
          <a:p>
            <a:r>
              <a:rPr lang="en-US" b="1" dirty="0"/>
              <a:t>Research Updates:</a:t>
            </a:r>
            <a:br>
              <a:rPr lang="en-US" b="1" dirty="0"/>
            </a:br>
            <a:r>
              <a:rPr lang="en-US" b="1" dirty="0"/>
              <a:t>Objective 4</a:t>
            </a:r>
          </a:p>
        </p:txBody>
      </p:sp>
      <p:sp>
        <p:nvSpPr>
          <p:cNvPr id="3" name="Subtitle 2">
            <a:extLst>
              <a:ext uri="{FF2B5EF4-FFF2-40B4-BE49-F238E27FC236}">
                <a16:creationId xmlns:a16="http://schemas.microsoft.com/office/drawing/2014/main" id="{8AE09140-6719-4593-8C60-B93CF123AB23}"/>
              </a:ext>
            </a:extLst>
          </p:cNvPr>
          <p:cNvSpPr>
            <a:spLocks noGrp="1"/>
          </p:cNvSpPr>
          <p:nvPr>
            <p:ph type="subTitle" idx="1"/>
          </p:nvPr>
        </p:nvSpPr>
        <p:spPr>
          <a:xfrm>
            <a:off x="879231" y="3504346"/>
            <a:ext cx="10443307" cy="1655762"/>
          </a:xfrm>
        </p:spPr>
        <p:txBody>
          <a:bodyPr vert="horz" lIns="91440" tIns="45720" rIns="91440" bIns="45720" rtlCol="0" anchor="t">
            <a:normAutofit fontScale="92500" lnSpcReduction="20000"/>
          </a:bodyPr>
          <a:lstStyle/>
          <a:p>
            <a:r>
              <a:rPr lang="en-US" sz="3600" dirty="0">
                <a:ea typeface="+mn-lt"/>
                <a:cs typeface="+mn-lt"/>
              </a:rPr>
              <a:t>Development and Evaluation of a Modified Most Probable Number (MPN) Method for Enumerating Rifampicin-resistant </a:t>
            </a:r>
            <a:r>
              <a:rPr lang="en-US" sz="3600" i="1" dirty="0">
                <a:ea typeface="+mn-lt"/>
                <a:cs typeface="+mn-lt"/>
              </a:rPr>
              <a:t>Escherichia coli</a:t>
            </a:r>
            <a:r>
              <a:rPr lang="en-US" sz="3600" dirty="0">
                <a:ea typeface="+mn-lt"/>
                <a:cs typeface="+mn-lt"/>
              </a:rPr>
              <a:t> in Agricultural, Food, and Environmental Samples</a:t>
            </a:r>
            <a:endParaRPr lang="en-US" dirty="0"/>
          </a:p>
          <a:p>
            <a:endParaRPr lang="en-US" dirty="0"/>
          </a:p>
          <a:p>
            <a:endParaRPr lang="en-US" dirty="0"/>
          </a:p>
        </p:txBody>
      </p:sp>
    </p:spTree>
    <p:extLst>
      <p:ext uri="{BB962C8B-B14F-4D97-AF65-F5344CB8AC3E}">
        <p14:creationId xmlns:p14="http://schemas.microsoft.com/office/powerpoint/2010/main" val="415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3F14CA-01E3-467E-A9E2-6481271F0C6B}"/>
              </a:ext>
            </a:extLst>
          </p:cNvPr>
          <p:cNvSpPr>
            <a:spLocks noGrp="1"/>
          </p:cNvSpPr>
          <p:nvPr>
            <p:ph type="title"/>
          </p:nvPr>
        </p:nvSpPr>
        <p:spPr/>
        <p:txBody>
          <a:bodyPr/>
          <a:lstStyle/>
          <a:p>
            <a:r>
              <a:rPr lang="en-US" b="1" dirty="0"/>
              <a:t>Research Highlights</a:t>
            </a:r>
          </a:p>
        </p:txBody>
      </p:sp>
      <p:sp>
        <p:nvSpPr>
          <p:cNvPr id="6" name="Content Placeholder 5">
            <a:extLst>
              <a:ext uri="{FF2B5EF4-FFF2-40B4-BE49-F238E27FC236}">
                <a16:creationId xmlns:a16="http://schemas.microsoft.com/office/drawing/2014/main" id="{C9D5F1D0-BA83-408C-8BFC-D0E58EA1D68F}"/>
              </a:ext>
            </a:extLst>
          </p:cNvPr>
          <p:cNvSpPr>
            <a:spLocks noGrp="1"/>
          </p:cNvSpPr>
          <p:nvPr>
            <p:ph idx="1"/>
          </p:nvPr>
        </p:nvSpPr>
        <p:spPr/>
        <p:txBody>
          <a:bodyPr vert="horz" lIns="91440" tIns="45720" rIns="91440" bIns="45720" rtlCol="0" anchor="t">
            <a:normAutofit/>
          </a:bodyPr>
          <a:lstStyle/>
          <a:p>
            <a:r>
              <a:rPr lang="en-US" dirty="0">
                <a:ea typeface="+mn-lt"/>
                <a:cs typeface="+mn-lt"/>
              </a:rPr>
              <a:t>Low level of rifampicin-resistant </a:t>
            </a:r>
            <a:r>
              <a:rPr lang="en-US" i="1" dirty="0">
                <a:ea typeface="+mn-lt"/>
                <a:cs typeface="+mn-lt"/>
              </a:rPr>
              <a:t>E. coli</a:t>
            </a:r>
            <a:r>
              <a:rPr lang="en-US" dirty="0">
                <a:ea typeface="+mn-lt"/>
                <a:cs typeface="+mn-lt"/>
              </a:rPr>
              <a:t> is typically enumerated using traditional Most Probable Number (MPN) method.</a:t>
            </a:r>
            <a:endParaRPr lang="en-US" dirty="0"/>
          </a:p>
          <a:p>
            <a:r>
              <a:rPr lang="en-US" dirty="0">
                <a:ea typeface="+mn-lt"/>
                <a:cs typeface="+mn-lt"/>
              </a:rPr>
              <a:t>To simplify the process, we developed and validated a modified MPN method based on lactose peptone broth (LPB) containing rifampicin and bromocresol purple. </a:t>
            </a:r>
            <a:endParaRPr lang="en-US" dirty="0"/>
          </a:p>
          <a:p>
            <a:r>
              <a:rPr lang="en-US" dirty="0">
                <a:ea typeface="+mn-lt"/>
                <a:cs typeface="+mn-lt"/>
              </a:rPr>
              <a:t>The broth changes to a yellow color due to pH shifts induced by lactose fermentation from </a:t>
            </a:r>
            <a:r>
              <a:rPr lang="en-US" i="1" dirty="0">
                <a:ea typeface="+mn-lt"/>
                <a:cs typeface="+mn-lt"/>
              </a:rPr>
              <a:t>E. coli</a:t>
            </a:r>
            <a:r>
              <a:rPr lang="en-US" dirty="0">
                <a:ea typeface="+mn-lt"/>
                <a:cs typeface="+mn-lt"/>
              </a:rPr>
              <a:t>.</a:t>
            </a:r>
            <a:endParaRPr lang="en-US" dirty="0"/>
          </a:p>
          <a:p>
            <a:r>
              <a:rPr lang="en-US" dirty="0">
                <a:ea typeface="+mn-lt"/>
                <a:cs typeface="+mn-lt"/>
              </a:rPr>
              <a:t>Confirmation results generated from this new color change MPN method were analogous to traditional MPN methods.</a:t>
            </a:r>
            <a:endParaRPr lang="en-US" dirty="0"/>
          </a:p>
          <a:p>
            <a:pPr marL="0" indent="0">
              <a:buNone/>
            </a:pPr>
            <a:endParaRPr lang="en-US" dirty="0"/>
          </a:p>
        </p:txBody>
      </p:sp>
    </p:spTree>
    <p:extLst>
      <p:ext uri="{BB962C8B-B14F-4D97-AF65-F5344CB8AC3E}">
        <p14:creationId xmlns:p14="http://schemas.microsoft.com/office/powerpoint/2010/main" val="399111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E96B-9EDC-4642-B4D7-F698EC9574DA}"/>
              </a:ext>
            </a:extLst>
          </p:cNvPr>
          <p:cNvSpPr>
            <a:spLocks noGrp="1"/>
          </p:cNvSpPr>
          <p:nvPr>
            <p:ph type="title"/>
          </p:nvPr>
        </p:nvSpPr>
        <p:spPr/>
        <p:txBody>
          <a:bodyPr/>
          <a:lstStyle/>
          <a:p>
            <a:r>
              <a:rPr lang="en-US" b="1" dirty="0">
                <a:ea typeface="+mj-lt"/>
                <a:cs typeface="+mj-lt"/>
              </a:rPr>
              <a:t>Determination of Bacterial Populations</a:t>
            </a:r>
            <a:endParaRPr lang="en-US" b="1" dirty="0"/>
          </a:p>
        </p:txBody>
      </p:sp>
      <p:sp>
        <p:nvSpPr>
          <p:cNvPr id="5" name="TextBox 4">
            <a:extLst>
              <a:ext uri="{FF2B5EF4-FFF2-40B4-BE49-F238E27FC236}">
                <a16:creationId xmlns:a16="http://schemas.microsoft.com/office/drawing/2014/main" id="{F74BAC8A-D65B-44DC-9719-3E8183A48768}"/>
              </a:ext>
            </a:extLst>
          </p:cNvPr>
          <p:cNvSpPr txBox="1"/>
          <p:nvPr/>
        </p:nvSpPr>
        <p:spPr>
          <a:xfrm>
            <a:off x="6993390" y="1992137"/>
            <a:ext cx="4778865" cy="3285323"/>
          </a:xfrm>
          <a:prstGeom prst="rect">
            <a:avLst/>
          </a:prstGeom>
          <a:noFill/>
        </p:spPr>
        <p:txBody>
          <a:bodyPr wrap="square" lIns="91440" tIns="45720" rIns="91440" bIns="45720" rtlCol="0" anchor="t">
            <a:spAutoFit/>
          </a:bodyPr>
          <a:lstStyle/>
          <a:p>
            <a:pPr>
              <a:lnSpc>
                <a:spcPct val="107000"/>
              </a:lnSpc>
              <a:spcAft>
                <a:spcPts val="800"/>
              </a:spcAft>
            </a:pPr>
            <a:r>
              <a:rPr lang="en-US" sz="2800" dirty="0">
                <a:solidFill>
                  <a:srgbClr val="000000"/>
                </a:solidFill>
                <a:ea typeface="+mn-lt"/>
                <a:cs typeface="+mn-lt"/>
              </a:rPr>
              <a:t>Due to lactose fermenting characteristics, </a:t>
            </a:r>
            <a:r>
              <a:rPr lang="en-US" sz="2800" i="1" dirty="0">
                <a:solidFill>
                  <a:srgbClr val="000000"/>
                </a:solidFill>
                <a:ea typeface="+mn-lt"/>
                <a:cs typeface="+mn-lt"/>
              </a:rPr>
              <a:t>E. coli</a:t>
            </a:r>
            <a:r>
              <a:rPr lang="en-US" sz="2800" dirty="0">
                <a:solidFill>
                  <a:srgbClr val="000000"/>
                </a:solidFill>
                <a:ea typeface="+mn-lt"/>
                <a:cs typeface="+mn-lt"/>
              </a:rPr>
              <a:t> TVS353 was confirmed as pink colonies on MACR, and other colored colonies were considered as rifampicin-resistant background flora.</a:t>
            </a:r>
            <a:endParaRPr lang="en-US" dirty="0"/>
          </a:p>
        </p:txBody>
      </p:sp>
      <p:pic>
        <p:nvPicPr>
          <p:cNvPr id="4" name="Picture 3" descr="A close-up of a tray with different colored cells&#10;&#10;Description automatically generated">
            <a:extLst>
              <a:ext uri="{FF2B5EF4-FFF2-40B4-BE49-F238E27FC236}">
                <a16:creationId xmlns:a16="http://schemas.microsoft.com/office/drawing/2014/main" id="{47D7303D-3D1F-FC44-0C37-6FF227D45A0A}"/>
              </a:ext>
            </a:extLst>
          </p:cNvPr>
          <p:cNvPicPr>
            <a:picLocks noChangeAspect="1"/>
          </p:cNvPicPr>
          <p:nvPr/>
        </p:nvPicPr>
        <p:blipFill>
          <a:blip r:embed="rId3"/>
          <a:stretch>
            <a:fillRect/>
          </a:stretch>
        </p:blipFill>
        <p:spPr>
          <a:xfrm>
            <a:off x="645547" y="1709615"/>
            <a:ext cx="6240984" cy="3839309"/>
          </a:xfrm>
          <a:prstGeom prst="rect">
            <a:avLst/>
          </a:prstGeom>
        </p:spPr>
      </p:pic>
    </p:spTree>
    <p:extLst>
      <p:ext uri="{BB962C8B-B14F-4D97-AF65-F5344CB8AC3E}">
        <p14:creationId xmlns:p14="http://schemas.microsoft.com/office/powerpoint/2010/main" val="3413287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E96B-9EDC-4642-B4D7-F698EC9574DA}"/>
              </a:ext>
            </a:extLst>
          </p:cNvPr>
          <p:cNvSpPr>
            <a:spLocks noGrp="1"/>
          </p:cNvSpPr>
          <p:nvPr>
            <p:ph type="title"/>
          </p:nvPr>
        </p:nvSpPr>
        <p:spPr/>
        <p:txBody>
          <a:bodyPr>
            <a:normAutofit/>
          </a:bodyPr>
          <a:lstStyle/>
          <a:p>
            <a:r>
              <a:rPr lang="en-US" b="1" dirty="0">
                <a:ea typeface="+mj-lt"/>
                <a:cs typeface="+mj-lt"/>
              </a:rPr>
              <a:t>Determination of Bacterial Populations</a:t>
            </a:r>
          </a:p>
        </p:txBody>
      </p:sp>
      <p:sp>
        <p:nvSpPr>
          <p:cNvPr id="5" name="TextBox 4">
            <a:extLst>
              <a:ext uri="{FF2B5EF4-FFF2-40B4-BE49-F238E27FC236}">
                <a16:creationId xmlns:a16="http://schemas.microsoft.com/office/drawing/2014/main" id="{F74BAC8A-D65B-44DC-9719-3E8183A48768}"/>
              </a:ext>
            </a:extLst>
          </p:cNvPr>
          <p:cNvSpPr txBox="1"/>
          <p:nvPr/>
        </p:nvSpPr>
        <p:spPr>
          <a:xfrm>
            <a:off x="6885928" y="1523214"/>
            <a:ext cx="4778865" cy="4207370"/>
          </a:xfrm>
          <a:prstGeom prst="rect">
            <a:avLst/>
          </a:prstGeom>
          <a:noFill/>
        </p:spPr>
        <p:txBody>
          <a:bodyPr wrap="square" lIns="91440" tIns="45720" rIns="91440" bIns="45720" rtlCol="0" anchor="t">
            <a:spAutoFit/>
          </a:bodyPr>
          <a:lstStyle/>
          <a:p>
            <a:pPr>
              <a:lnSpc>
                <a:spcPct val="107000"/>
              </a:lnSpc>
              <a:spcAft>
                <a:spcPts val="800"/>
              </a:spcAft>
            </a:pPr>
            <a:r>
              <a:rPr lang="en-US" sz="2800" dirty="0">
                <a:solidFill>
                  <a:srgbClr val="000000"/>
                </a:solidFill>
                <a:ea typeface="+mn-lt"/>
                <a:cs typeface="+mn-lt"/>
              </a:rPr>
              <a:t>LPBR exhibited a significant advantage over the TSBR-P MPN assay: it specifically enriched </a:t>
            </a:r>
            <a:r>
              <a:rPr lang="en-US" sz="2800" i="1" dirty="0">
                <a:solidFill>
                  <a:srgbClr val="000000"/>
                </a:solidFill>
                <a:ea typeface="+mn-lt"/>
                <a:cs typeface="+mn-lt"/>
              </a:rPr>
              <a:t>E. coli</a:t>
            </a:r>
            <a:r>
              <a:rPr lang="en-US" sz="2800" dirty="0">
                <a:solidFill>
                  <a:srgbClr val="000000"/>
                </a:solidFill>
                <a:ea typeface="+mn-lt"/>
                <a:cs typeface="+mn-lt"/>
              </a:rPr>
              <a:t> TVS353 over other background microflora, and the color change enabled direct visualization of the results, all in the same growth step.</a:t>
            </a:r>
            <a:endParaRPr lang="en-US" dirty="0">
              <a:ea typeface="+mn-lt"/>
              <a:cs typeface="+mn-lt"/>
            </a:endParaRPr>
          </a:p>
        </p:txBody>
      </p:sp>
      <p:pic>
        <p:nvPicPr>
          <p:cNvPr id="4" name="Picture 3" descr="A close-up of a tray with different colored cells&#10;&#10;Description automatically generated">
            <a:extLst>
              <a:ext uri="{FF2B5EF4-FFF2-40B4-BE49-F238E27FC236}">
                <a16:creationId xmlns:a16="http://schemas.microsoft.com/office/drawing/2014/main" id="{47D7303D-3D1F-FC44-0C37-6FF227D45A0A}"/>
              </a:ext>
            </a:extLst>
          </p:cNvPr>
          <p:cNvPicPr>
            <a:picLocks noChangeAspect="1"/>
          </p:cNvPicPr>
          <p:nvPr/>
        </p:nvPicPr>
        <p:blipFill>
          <a:blip r:embed="rId3"/>
          <a:stretch>
            <a:fillRect/>
          </a:stretch>
        </p:blipFill>
        <p:spPr>
          <a:xfrm>
            <a:off x="645547" y="1709615"/>
            <a:ext cx="6240984" cy="3839309"/>
          </a:xfrm>
          <a:prstGeom prst="rect">
            <a:avLst/>
          </a:prstGeom>
        </p:spPr>
      </p:pic>
    </p:spTree>
    <p:extLst>
      <p:ext uri="{BB962C8B-B14F-4D97-AF65-F5344CB8AC3E}">
        <p14:creationId xmlns:p14="http://schemas.microsoft.com/office/powerpoint/2010/main" val="319353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graph&#10;&#10;Description automatically generated">
            <a:extLst>
              <a:ext uri="{FF2B5EF4-FFF2-40B4-BE49-F238E27FC236}">
                <a16:creationId xmlns:a16="http://schemas.microsoft.com/office/drawing/2014/main" id="{58D3A673-2B5F-39CF-9D1F-B807DEEC4BEA}"/>
              </a:ext>
            </a:extLst>
          </p:cNvPr>
          <p:cNvPicPr>
            <a:picLocks noChangeAspect="1"/>
          </p:cNvPicPr>
          <p:nvPr/>
        </p:nvPicPr>
        <p:blipFill>
          <a:blip r:embed="rId3"/>
          <a:stretch>
            <a:fillRect/>
          </a:stretch>
        </p:blipFill>
        <p:spPr>
          <a:xfrm>
            <a:off x="683846" y="1545625"/>
            <a:ext cx="6340230" cy="4245441"/>
          </a:xfrm>
          <a:prstGeom prst="rect">
            <a:avLst/>
          </a:prstGeom>
        </p:spPr>
      </p:pic>
      <p:sp>
        <p:nvSpPr>
          <p:cNvPr id="2" name="Title 1">
            <a:extLst>
              <a:ext uri="{FF2B5EF4-FFF2-40B4-BE49-F238E27FC236}">
                <a16:creationId xmlns:a16="http://schemas.microsoft.com/office/drawing/2014/main" id="{F659E96B-9EDC-4642-B4D7-F698EC9574DA}"/>
              </a:ext>
            </a:extLst>
          </p:cNvPr>
          <p:cNvSpPr>
            <a:spLocks noGrp="1"/>
          </p:cNvSpPr>
          <p:nvPr>
            <p:ph type="title"/>
          </p:nvPr>
        </p:nvSpPr>
        <p:spPr>
          <a:xfrm>
            <a:off x="679450" y="312209"/>
            <a:ext cx="10515600" cy="1325563"/>
          </a:xfrm>
        </p:spPr>
        <p:txBody>
          <a:bodyPr>
            <a:normAutofit/>
          </a:bodyPr>
          <a:lstStyle/>
          <a:p>
            <a:r>
              <a:rPr lang="en-US" sz="4000" b="1" dirty="0">
                <a:ea typeface="+mj-lt"/>
                <a:cs typeface="+mj-lt"/>
              </a:rPr>
              <a:t>Application of Simulated Environmental </a:t>
            </a:r>
            <a:br>
              <a:rPr lang="en-US" sz="4000" b="1" dirty="0">
                <a:ea typeface="+mj-lt"/>
                <a:cs typeface="+mj-lt"/>
              </a:rPr>
            </a:br>
            <a:r>
              <a:rPr lang="en-US" sz="4000" b="1" dirty="0">
                <a:ea typeface="+mj-lt"/>
                <a:cs typeface="+mj-lt"/>
              </a:rPr>
              <a:t>Samples with the New MPN Method</a:t>
            </a:r>
            <a:endParaRPr lang="en-US" sz="4000" b="1" dirty="0"/>
          </a:p>
        </p:txBody>
      </p:sp>
      <p:sp>
        <p:nvSpPr>
          <p:cNvPr id="4" name="TextBox 3">
            <a:extLst>
              <a:ext uri="{FF2B5EF4-FFF2-40B4-BE49-F238E27FC236}">
                <a16:creationId xmlns:a16="http://schemas.microsoft.com/office/drawing/2014/main" id="{65551724-D483-4877-9533-9C0EFB35F016}"/>
              </a:ext>
            </a:extLst>
          </p:cNvPr>
          <p:cNvSpPr txBox="1"/>
          <p:nvPr/>
        </p:nvSpPr>
        <p:spPr>
          <a:xfrm>
            <a:off x="7027282" y="1583458"/>
            <a:ext cx="4568449" cy="4207370"/>
          </a:xfrm>
          <a:prstGeom prst="rect">
            <a:avLst/>
          </a:prstGeom>
          <a:noFill/>
        </p:spPr>
        <p:txBody>
          <a:bodyPr wrap="square" lIns="91440" tIns="45720" rIns="91440" bIns="45720" rtlCol="0" anchor="t">
            <a:spAutoFit/>
          </a:bodyPr>
          <a:lstStyle/>
          <a:p>
            <a:pPr>
              <a:lnSpc>
                <a:spcPct val="107000"/>
              </a:lnSpc>
              <a:spcAft>
                <a:spcPts val="800"/>
              </a:spcAft>
            </a:pPr>
            <a:r>
              <a:rPr lang="en-US" sz="2800" dirty="0">
                <a:ea typeface="+mn-lt"/>
                <a:cs typeface="+mn-lt"/>
              </a:rPr>
              <a:t>MPN results generated from the three broths showed no significant differences. The results consistently demonstrated high comparability of LPBR and TSBR/MACR MPN methods in fresh produce samples.</a:t>
            </a:r>
            <a:endParaRPr lang="en-US" dirty="0"/>
          </a:p>
        </p:txBody>
      </p:sp>
    </p:spTree>
    <p:extLst>
      <p:ext uri="{BB962C8B-B14F-4D97-AF65-F5344CB8AC3E}">
        <p14:creationId xmlns:p14="http://schemas.microsoft.com/office/powerpoint/2010/main" val="3153881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graph&#10;&#10;Description automatically generated">
            <a:extLst>
              <a:ext uri="{FF2B5EF4-FFF2-40B4-BE49-F238E27FC236}">
                <a16:creationId xmlns:a16="http://schemas.microsoft.com/office/drawing/2014/main" id="{58D3A673-2B5F-39CF-9D1F-B807DEEC4BEA}"/>
              </a:ext>
            </a:extLst>
          </p:cNvPr>
          <p:cNvPicPr>
            <a:picLocks noChangeAspect="1"/>
          </p:cNvPicPr>
          <p:nvPr/>
        </p:nvPicPr>
        <p:blipFill>
          <a:blip r:embed="rId3"/>
          <a:stretch>
            <a:fillRect/>
          </a:stretch>
        </p:blipFill>
        <p:spPr>
          <a:xfrm>
            <a:off x="683846" y="1545625"/>
            <a:ext cx="6340230" cy="4245441"/>
          </a:xfrm>
          <a:prstGeom prst="rect">
            <a:avLst/>
          </a:prstGeom>
        </p:spPr>
      </p:pic>
      <p:sp>
        <p:nvSpPr>
          <p:cNvPr id="2" name="Title 1">
            <a:extLst>
              <a:ext uri="{FF2B5EF4-FFF2-40B4-BE49-F238E27FC236}">
                <a16:creationId xmlns:a16="http://schemas.microsoft.com/office/drawing/2014/main" id="{F659E96B-9EDC-4642-B4D7-F698EC9574DA}"/>
              </a:ext>
            </a:extLst>
          </p:cNvPr>
          <p:cNvSpPr>
            <a:spLocks noGrp="1"/>
          </p:cNvSpPr>
          <p:nvPr>
            <p:ph type="title"/>
          </p:nvPr>
        </p:nvSpPr>
        <p:spPr>
          <a:xfrm>
            <a:off x="679450" y="312209"/>
            <a:ext cx="10515600" cy="1325563"/>
          </a:xfrm>
        </p:spPr>
        <p:txBody>
          <a:bodyPr>
            <a:normAutofit/>
          </a:bodyPr>
          <a:lstStyle/>
          <a:p>
            <a:r>
              <a:rPr lang="en-US" sz="4000" b="1" dirty="0">
                <a:ea typeface="+mj-lt"/>
                <a:cs typeface="+mj-lt"/>
              </a:rPr>
              <a:t>Application of Simulated Environmental </a:t>
            </a:r>
            <a:br>
              <a:rPr lang="en-US" sz="4000" b="1" dirty="0">
                <a:ea typeface="+mj-lt"/>
                <a:cs typeface="+mj-lt"/>
              </a:rPr>
            </a:br>
            <a:r>
              <a:rPr lang="en-US" sz="4000" b="1" dirty="0">
                <a:ea typeface="+mj-lt"/>
                <a:cs typeface="+mj-lt"/>
              </a:rPr>
              <a:t>Samples with the New MPN Method</a:t>
            </a:r>
            <a:endParaRPr lang="en-US" sz="4000" b="1" dirty="0"/>
          </a:p>
        </p:txBody>
      </p:sp>
      <p:sp>
        <p:nvSpPr>
          <p:cNvPr id="4" name="TextBox 3">
            <a:extLst>
              <a:ext uri="{FF2B5EF4-FFF2-40B4-BE49-F238E27FC236}">
                <a16:creationId xmlns:a16="http://schemas.microsoft.com/office/drawing/2014/main" id="{65551724-D483-4877-9533-9C0EFB35F016}"/>
              </a:ext>
            </a:extLst>
          </p:cNvPr>
          <p:cNvSpPr txBox="1"/>
          <p:nvPr/>
        </p:nvSpPr>
        <p:spPr>
          <a:xfrm>
            <a:off x="7027282" y="1742208"/>
            <a:ext cx="4568449" cy="3843168"/>
          </a:xfrm>
          <a:prstGeom prst="rect">
            <a:avLst/>
          </a:prstGeom>
          <a:noFill/>
        </p:spPr>
        <p:txBody>
          <a:bodyPr wrap="square" lIns="91440" tIns="45720" rIns="91440" bIns="45720" rtlCol="0" anchor="t">
            <a:spAutoFit/>
          </a:bodyPr>
          <a:lstStyle/>
          <a:p>
            <a:r>
              <a:rPr lang="en-US" sz="2700" dirty="0">
                <a:ea typeface="+mn-lt"/>
                <a:cs typeface="+mn-lt"/>
              </a:rPr>
              <a:t>The MPN estimate results from various conditions of  </a:t>
            </a:r>
            <a:r>
              <a:rPr lang="en-US" sz="2700" i="1" dirty="0">
                <a:ea typeface="+mn-lt"/>
                <a:cs typeface="+mn-lt"/>
              </a:rPr>
              <a:t>E. coli</a:t>
            </a:r>
            <a:r>
              <a:rPr lang="en-US" sz="2700" dirty="0">
                <a:ea typeface="+mn-lt"/>
                <a:cs typeface="+mn-lt"/>
              </a:rPr>
              <a:t> TVS353 suspensions in multiple testing substances proved the LPBR MPN assay to be highly accurate and specific in detecting and enumerating </a:t>
            </a:r>
            <a:r>
              <a:rPr lang="en-US" sz="2700" i="1" dirty="0">
                <a:ea typeface="+mn-lt"/>
                <a:cs typeface="+mn-lt"/>
              </a:rPr>
              <a:t>E. coli</a:t>
            </a:r>
            <a:r>
              <a:rPr lang="en-US" sz="2700" dirty="0">
                <a:ea typeface="+mn-lt"/>
                <a:cs typeface="+mn-lt"/>
              </a:rPr>
              <a:t> TVS353.</a:t>
            </a:r>
            <a:endParaRPr lang="en-US"/>
          </a:p>
          <a:p>
            <a:pPr>
              <a:lnSpc>
                <a:spcPct val="107000"/>
              </a:lnSpc>
              <a:spcAft>
                <a:spcPts val="800"/>
              </a:spcAft>
            </a:pPr>
            <a:endParaRPr lang="en-US" sz="2800" dirty="0"/>
          </a:p>
        </p:txBody>
      </p:sp>
    </p:spTree>
    <p:extLst>
      <p:ext uri="{BB962C8B-B14F-4D97-AF65-F5344CB8AC3E}">
        <p14:creationId xmlns:p14="http://schemas.microsoft.com/office/powerpoint/2010/main" val="3159756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2A1EDE-81C8-499E-B5B6-5E7E8CB3A653}"/>
              </a:ext>
            </a:extLst>
          </p:cNvPr>
          <p:cNvSpPr>
            <a:spLocks noGrp="1"/>
          </p:cNvSpPr>
          <p:nvPr>
            <p:ph type="title"/>
          </p:nvPr>
        </p:nvSpPr>
        <p:spPr/>
        <p:txBody>
          <a:bodyPr/>
          <a:lstStyle/>
          <a:p>
            <a:r>
              <a:rPr lang="en-US" b="1" dirty="0"/>
              <a:t>More Information</a:t>
            </a:r>
          </a:p>
        </p:txBody>
      </p:sp>
      <p:sp>
        <p:nvSpPr>
          <p:cNvPr id="5" name="Footer Placeholder 3">
            <a:extLst>
              <a:ext uri="{FF2B5EF4-FFF2-40B4-BE49-F238E27FC236}">
                <a16:creationId xmlns:a16="http://schemas.microsoft.com/office/drawing/2014/main" id="{57AC503A-7322-4C91-9BD0-28B5576C736C}"/>
              </a:ext>
            </a:extLst>
          </p:cNvPr>
          <p:cNvSpPr txBox="1">
            <a:spLocks/>
          </p:cNvSpPr>
          <p:nvPr/>
        </p:nvSpPr>
        <p:spPr>
          <a:xfrm>
            <a:off x="482884" y="5209953"/>
            <a:ext cx="11270751" cy="64631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tx1"/>
                </a:solidFill>
              </a:rPr>
              <a:t>This work is supported by the Specialty Crops Research Initiative [grant no. 2020-51181-32157] from the USDA National Institute of Food and Agriculture. Any opinions, findings, conclusions, or recommendations expressed in this presentation are those of the speakers and do not necessarily reflect the view of the U.S. Department of Agriculture.</a:t>
            </a:r>
          </a:p>
        </p:txBody>
      </p:sp>
      <p:sp>
        <p:nvSpPr>
          <p:cNvPr id="3" name="TextBox 2">
            <a:extLst>
              <a:ext uri="{FF2B5EF4-FFF2-40B4-BE49-F238E27FC236}">
                <a16:creationId xmlns:a16="http://schemas.microsoft.com/office/drawing/2014/main" id="{3486BFD0-DBEA-4653-8DA8-59123BC144A8}"/>
              </a:ext>
            </a:extLst>
          </p:cNvPr>
          <p:cNvSpPr txBox="1"/>
          <p:nvPr/>
        </p:nvSpPr>
        <p:spPr>
          <a:xfrm>
            <a:off x="956544" y="3782398"/>
            <a:ext cx="3207760" cy="1231106"/>
          </a:xfrm>
          <a:prstGeom prst="rect">
            <a:avLst/>
          </a:prstGeom>
          <a:noFill/>
        </p:spPr>
        <p:txBody>
          <a:bodyPr wrap="square" lIns="91440" tIns="45720" rIns="91440" bIns="45720" rtlCol="0" anchor="t">
            <a:spAutoFit/>
          </a:bodyPr>
          <a:lstStyle/>
          <a:p>
            <a:pPr algn="ctr"/>
            <a:r>
              <a:rPr lang="en-US" sz="2000" b="1" dirty="0" err="1">
                <a:ea typeface="+mn-lt"/>
                <a:cs typeface="+mn-lt"/>
              </a:rPr>
              <a:t>Zhujun</a:t>
            </a:r>
            <a:r>
              <a:rPr lang="en-US" sz="2000" b="1" dirty="0">
                <a:ea typeface="+mn-lt"/>
                <a:cs typeface="+mn-lt"/>
              </a:rPr>
              <a:t> Gao</a:t>
            </a:r>
            <a:endParaRPr lang="en-US" dirty="0"/>
          </a:p>
          <a:p>
            <a:pPr algn="ctr"/>
            <a:r>
              <a:rPr lang="en-US" dirty="0">
                <a:ea typeface="+mn-lt"/>
                <a:cs typeface="+mn-lt"/>
              </a:rPr>
              <a:t>Research Assistant</a:t>
            </a:r>
          </a:p>
          <a:p>
            <a:pPr algn="ctr"/>
            <a:r>
              <a:rPr lang="en-US" dirty="0">
                <a:ea typeface="+mn-lt"/>
                <a:cs typeface="+mn-lt"/>
              </a:rPr>
              <a:t>University of Maryland</a:t>
            </a:r>
          </a:p>
          <a:p>
            <a:pPr algn="ctr"/>
            <a:r>
              <a:rPr lang="en-US" dirty="0">
                <a:ea typeface="+mn-lt"/>
                <a:cs typeface="+mn-lt"/>
                <a:hlinkClick r:id="rId3"/>
              </a:rPr>
              <a:t>abbygao@umd.edu</a:t>
            </a:r>
            <a:endParaRPr lang="en-US"/>
          </a:p>
        </p:txBody>
      </p:sp>
      <p:sp>
        <p:nvSpPr>
          <p:cNvPr id="12" name="TextBox 11">
            <a:extLst>
              <a:ext uri="{FF2B5EF4-FFF2-40B4-BE49-F238E27FC236}">
                <a16:creationId xmlns:a16="http://schemas.microsoft.com/office/drawing/2014/main" id="{05CF7559-90AA-4F91-912D-3E684338BB2B}"/>
              </a:ext>
            </a:extLst>
          </p:cNvPr>
          <p:cNvSpPr txBox="1"/>
          <p:nvPr/>
        </p:nvSpPr>
        <p:spPr>
          <a:xfrm>
            <a:off x="4341849" y="3778792"/>
            <a:ext cx="4491598" cy="1785104"/>
          </a:xfrm>
          <a:prstGeom prst="rect">
            <a:avLst/>
          </a:prstGeom>
          <a:noFill/>
        </p:spPr>
        <p:txBody>
          <a:bodyPr wrap="square" lIns="91440" tIns="45720" rIns="91440" bIns="45720" rtlCol="0" anchor="t">
            <a:spAutoFit/>
          </a:bodyPr>
          <a:lstStyle/>
          <a:p>
            <a:pPr algn="ctr"/>
            <a:r>
              <a:rPr lang="en-US" sz="2000" b="1" dirty="0">
                <a:ea typeface="+mn-lt"/>
                <a:cs typeface="+mn-lt"/>
              </a:rPr>
              <a:t>Rohan V. Tikekar</a:t>
            </a:r>
            <a:endParaRPr lang="en-US" dirty="0"/>
          </a:p>
          <a:p>
            <a:pPr algn="ctr"/>
            <a:r>
              <a:rPr lang="en-US" dirty="0">
                <a:ea typeface="+mn-lt"/>
                <a:cs typeface="+mn-lt"/>
              </a:rPr>
              <a:t>Associate Professor/Extension Specialist</a:t>
            </a:r>
          </a:p>
          <a:p>
            <a:pPr algn="ctr"/>
            <a:r>
              <a:rPr lang="en-US" dirty="0">
                <a:ea typeface="+mn-lt"/>
                <a:cs typeface="+mn-lt"/>
              </a:rPr>
              <a:t>University of Maryland</a:t>
            </a:r>
          </a:p>
          <a:p>
            <a:pPr algn="ctr"/>
            <a:r>
              <a:rPr lang="en-US" dirty="0">
                <a:ea typeface="+mn-lt"/>
                <a:cs typeface="+mn-lt"/>
                <a:hlinkClick r:id="rId4"/>
              </a:rPr>
              <a:t>rtikekar@umd.edu</a:t>
            </a:r>
            <a:endParaRPr lang="en-US">
              <a:ea typeface="+mn-lt"/>
              <a:cs typeface="+mn-lt"/>
            </a:endParaRPr>
          </a:p>
          <a:p>
            <a:pPr algn="ctr"/>
            <a:endParaRPr lang="en-US"/>
          </a:p>
          <a:p>
            <a:pPr algn="ctr"/>
            <a:endParaRPr lang="en-US" dirty="0"/>
          </a:p>
        </p:txBody>
      </p:sp>
      <p:sp>
        <p:nvSpPr>
          <p:cNvPr id="13" name="TextBox 12">
            <a:extLst>
              <a:ext uri="{FF2B5EF4-FFF2-40B4-BE49-F238E27FC236}">
                <a16:creationId xmlns:a16="http://schemas.microsoft.com/office/drawing/2014/main" id="{1E2C0ACD-86CF-47D1-8C94-630069D3C949}"/>
              </a:ext>
            </a:extLst>
          </p:cNvPr>
          <p:cNvSpPr txBox="1"/>
          <p:nvPr/>
        </p:nvSpPr>
        <p:spPr>
          <a:xfrm>
            <a:off x="8667100" y="2410989"/>
            <a:ext cx="1746960" cy="707886"/>
          </a:xfrm>
          <a:prstGeom prst="rect">
            <a:avLst/>
          </a:prstGeom>
          <a:noFill/>
        </p:spPr>
        <p:txBody>
          <a:bodyPr wrap="square" rtlCol="0">
            <a:spAutoFit/>
          </a:bodyPr>
          <a:lstStyle/>
          <a:p>
            <a:pPr algn="ctr"/>
            <a:r>
              <a:rPr lang="en-US" sz="2000" b="1" dirty="0"/>
              <a:t>Check out our paper!</a:t>
            </a:r>
            <a:endParaRPr lang="en-US" dirty="0"/>
          </a:p>
        </p:txBody>
      </p:sp>
      <p:pic>
        <p:nvPicPr>
          <p:cNvPr id="6" name="Graphic 5" descr="Line arrow: Clockwise curve with solid fill">
            <a:extLst>
              <a:ext uri="{FF2B5EF4-FFF2-40B4-BE49-F238E27FC236}">
                <a16:creationId xmlns:a16="http://schemas.microsoft.com/office/drawing/2014/main" id="{F669A21D-FE2A-4960-AC3D-A153A310D4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775508">
            <a:off x="9341666" y="1461393"/>
            <a:ext cx="914400" cy="914400"/>
          </a:xfrm>
          <a:prstGeom prst="rect">
            <a:avLst/>
          </a:prstGeom>
        </p:spPr>
      </p:pic>
      <p:pic>
        <p:nvPicPr>
          <p:cNvPr id="4" name="Picture 3" descr="A person in a black suit&#10;&#10;Description automatically generated">
            <a:extLst>
              <a:ext uri="{FF2B5EF4-FFF2-40B4-BE49-F238E27FC236}">
                <a16:creationId xmlns:a16="http://schemas.microsoft.com/office/drawing/2014/main" id="{171F649C-D9FD-F728-1975-8F1D59845FF3}"/>
              </a:ext>
            </a:extLst>
          </p:cNvPr>
          <p:cNvPicPr>
            <a:picLocks noChangeAspect="1"/>
          </p:cNvPicPr>
          <p:nvPr/>
        </p:nvPicPr>
        <p:blipFill>
          <a:blip r:embed="rId7"/>
          <a:srcRect l="14493" t="361" r="11555" b="23661"/>
          <a:stretch/>
        </p:blipFill>
        <p:spPr>
          <a:xfrm>
            <a:off x="1456688" y="1605160"/>
            <a:ext cx="2192123" cy="2170650"/>
          </a:xfrm>
          <a:prstGeom prst="rect">
            <a:avLst/>
          </a:prstGeom>
        </p:spPr>
      </p:pic>
      <p:pic>
        <p:nvPicPr>
          <p:cNvPr id="8" name="Picture 7" descr="A person smiling for a picture&#10;&#10;Description automatically generated">
            <a:extLst>
              <a:ext uri="{FF2B5EF4-FFF2-40B4-BE49-F238E27FC236}">
                <a16:creationId xmlns:a16="http://schemas.microsoft.com/office/drawing/2014/main" id="{4178267A-8636-024C-D91F-960732CB03F1}"/>
              </a:ext>
            </a:extLst>
          </p:cNvPr>
          <p:cNvPicPr>
            <a:picLocks noChangeAspect="1"/>
          </p:cNvPicPr>
          <p:nvPr/>
        </p:nvPicPr>
        <p:blipFill>
          <a:blip r:embed="rId8"/>
          <a:stretch>
            <a:fillRect/>
          </a:stretch>
        </p:blipFill>
        <p:spPr>
          <a:xfrm>
            <a:off x="5494213" y="1606060"/>
            <a:ext cx="2190264" cy="2170724"/>
          </a:xfrm>
          <a:prstGeom prst="rect">
            <a:avLst/>
          </a:prstGeom>
        </p:spPr>
      </p:pic>
      <p:pic>
        <p:nvPicPr>
          <p:cNvPr id="9" name="Picture 8" descr="A qr code on a white background&#10;&#10;Description automatically generated">
            <a:extLst>
              <a:ext uri="{FF2B5EF4-FFF2-40B4-BE49-F238E27FC236}">
                <a16:creationId xmlns:a16="http://schemas.microsoft.com/office/drawing/2014/main" id="{4CD169F7-EE1C-3522-3DC3-7C2100A9C904}"/>
              </a:ext>
            </a:extLst>
          </p:cNvPr>
          <p:cNvPicPr>
            <a:picLocks noChangeAspect="1"/>
          </p:cNvPicPr>
          <p:nvPr/>
        </p:nvPicPr>
        <p:blipFill>
          <a:blip r:embed="rId9"/>
          <a:stretch>
            <a:fillRect/>
          </a:stretch>
        </p:blipFill>
        <p:spPr>
          <a:xfrm>
            <a:off x="10128250" y="720479"/>
            <a:ext cx="1509347" cy="1519116"/>
          </a:xfrm>
          <a:prstGeom prst="rect">
            <a:avLst/>
          </a:prstGeom>
        </p:spPr>
      </p:pic>
    </p:spTree>
    <p:extLst>
      <p:ext uri="{BB962C8B-B14F-4D97-AF65-F5344CB8AC3E}">
        <p14:creationId xmlns:p14="http://schemas.microsoft.com/office/powerpoint/2010/main" val="2441874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Ink Free"/>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7</Slides>
  <Notes>7</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Office Theme</vt:lpstr>
      <vt:lpstr>Research Updates: Objective 4</vt:lpstr>
      <vt:lpstr>Research Highlights</vt:lpstr>
      <vt:lpstr>Determination of Bacterial Populations</vt:lpstr>
      <vt:lpstr>Determination of Bacterial Populations</vt:lpstr>
      <vt:lpstr>Application of Simulated Environmental  Samples with the New MPN Method</vt:lpstr>
      <vt:lpstr>Application of Simulated Environmental  Samples with the New MPN Method</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140</cp:revision>
  <dcterms:created xsi:type="dcterms:W3CDTF">2024-10-16T13:32:06Z</dcterms:created>
  <dcterms:modified xsi:type="dcterms:W3CDTF">2024-12-10T15:32:46Z</dcterms:modified>
</cp:coreProperties>
</file>