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10"/>
  </p:notesMasterIdLst>
  <p:sldIdLst>
    <p:sldId id="257" r:id="rId3"/>
    <p:sldId id="259" r:id="rId4"/>
    <p:sldId id="264" r:id="rId5"/>
    <p:sldId id="265" r:id="rId6"/>
    <p:sldId id="266" r:id="rId7"/>
    <p:sldId id="267"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28141E-BD4C-5ACA-6A8C-343DC1BA81D9}" v="41" dt="2024-12-18T16:58:05.181"/>
    <p1510:client id="{A911AE86-B1C6-22E5-2C23-1F04339AAACE}" v="464" dt="2024-12-17T16:13:19.8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6EF2D2-5919-4679-9345-6EE2FAD9FC98}" type="datetimeFigureOut">
              <a:t>12/18/2024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6AE0BC-423F-45A0-A988-49CBEB42A4A1}" type="slidenum">
              <a:t>‹#›</a:t>
            </a:fld>
            <a:endParaRPr lang="en-US"/>
          </a:p>
        </p:txBody>
      </p:sp>
    </p:spTree>
    <p:extLst>
      <p:ext uri="{BB962C8B-B14F-4D97-AF65-F5344CB8AC3E}">
        <p14:creationId xmlns:p14="http://schemas.microsoft.com/office/powerpoint/2010/main" val="3219674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mailto:kniel@udel.edu"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dirty="0"/>
              <a:t>Introduce the topic: "Evaluation of Aqueous Chlorine and Peracetic Acid Sanitizers to Inactivate Protozoa and Bacteria of Concern in Agricultural Water."</a:t>
            </a:r>
            <a:endParaRPr lang="en-US" dirty="0">
              <a:ea typeface="Calibri"/>
              <a:cs typeface="Calibri"/>
            </a:endParaRPr>
          </a:p>
          <a:p>
            <a:pPr>
              <a:buFont typeface="Arial"/>
              <a:buChar char="•"/>
            </a:pPr>
            <a:r>
              <a:rPr lang="en-US" dirty="0"/>
              <a:t>Highlight the importance of this research in improving agricultural water safety.</a:t>
            </a:r>
            <a:endParaRPr lang="en-US" dirty="0">
              <a:ea typeface="Calibri"/>
              <a:cs typeface="Calibri"/>
            </a:endParaRPr>
          </a:p>
          <a:p>
            <a:pPr>
              <a:buFont typeface="Arial"/>
              <a:buChar char="•"/>
            </a:pPr>
            <a:r>
              <a:rPr lang="en-US" dirty="0"/>
              <a:t>Mention the affiliations: University of Delaware and USDA Specialty Crops Research Initiative.</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CB81D8A-1053-473A-BB3F-5006A4672A19}" type="slidenum">
              <a:rPr lang="en-US" smtClean="0"/>
              <a:t>1</a:t>
            </a:fld>
            <a:endParaRPr lang="en-US"/>
          </a:p>
        </p:txBody>
      </p:sp>
    </p:spTree>
    <p:extLst>
      <p:ext uri="{BB962C8B-B14F-4D97-AF65-F5344CB8AC3E}">
        <p14:creationId xmlns:p14="http://schemas.microsoft.com/office/powerpoint/2010/main" val="2527531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dirty="0"/>
              <a:t>Summarize the key findings:</a:t>
            </a:r>
            <a:endParaRPr lang="en-US" dirty="0">
              <a:ea typeface="Calibri"/>
              <a:cs typeface="Calibri"/>
            </a:endParaRPr>
          </a:p>
          <a:p>
            <a:pPr lvl="1">
              <a:buFont typeface="Arial"/>
              <a:buChar char="•"/>
            </a:pPr>
            <a:r>
              <a:rPr lang="en-US"/>
              <a:t>Both low and high concentrations of sanitizers effectively eliminated </a:t>
            </a:r>
            <a:r>
              <a:rPr lang="en-US" i="1"/>
              <a:t>E. coli</a:t>
            </a:r>
            <a:r>
              <a:rPr lang="en-US"/>
              <a:t> and </a:t>
            </a:r>
            <a:r>
              <a:rPr lang="en-US" i="1"/>
              <a:t>Salmonella</a:t>
            </a:r>
            <a:r>
              <a:rPr lang="en-US"/>
              <a:t>.</a:t>
            </a:r>
          </a:p>
          <a:p>
            <a:pPr lvl="1">
              <a:buFont typeface="Arial"/>
              <a:buChar char="•"/>
            </a:pPr>
            <a:r>
              <a:rPr lang="en-US"/>
              <a:t>Chlorine (Cl) showed higher effectiveness, especially at 10 ppm with 10-minute exposure.</a:t>
            </a:r>
          </a:p>
          <a:p>
            <a:pPr lvl="1">
              <a:buFont typeface="Arial"/>
              <a:buChar char="•"/>
            </a:pPr>
            <a:r>
              <a:rPr lang="en-US"/>
              <a:t>For parasites (</a:t>
            </a:r>
            <a:r>
              <a:rPr lang="en-US" i="1"/>
              <a:t>C. parvum</a:t>
            </a:r>
            <a:r>
              <a:rPr lang="en-US"/>
              <a:t> and </a:t>
            </a:r>
            <a:r>
              <a:rPr lang="en-US" i="1"/>
              <a:t>E. </a:t>
            </a:r>
            <a:r>
              <a:rPr lang="en-US" i="1" err="1"/>
              <a:t>tenella</a:t>
            </a:r>
            <a:r>
              <a:rPr lang="en-US"/>
              <a:t>), low sanitizer concentrations were less effective.</a:t>
            </a:r>
          </a:p>
          <a:p>
            <a:pPr lvl="1">
              <a:buFont typeface="Arial"/>
              <a:buChar char="•"/>
            </a:pPr>
            <a:r>
              <a:rPr lang="en-US"/>
              <a:t>A 200 ppm PAA treatment significantly reduced oocyst infectivity (3.8 log for </a:t>
            </a:r>
            <a:r>
              <a:rPr lang="en-US" i="1"/>
              <a:t>C. parvum</a:t>
            </a:r>
            <a:r>
              <a:rPr lang="en-US"/>
              <a:t>, 2.6 log for </a:t>
            </a:r>
            <a:r>
              <a:rPr lang="en-US" i="1"/>
              <a:t>E. </a:t>
            </a:r>
            <a:r>
              <a:rPr lang="en-US" i="1" err="1"/>
              <a:t>tenella</a:t>
            </a:r>
            <a:r>
              <a:rPr lang="en-US"/>
              <a:t>).</a:t>
            </a:r>
          </a:p>
          <a:p>
            <a:pPr>
              <a:buFont typeface="Arial"/>
              <a:buChar char="•"/>
            </a:pPr>
            <a:r>
              <a:rPr lang="en-US" dirty="0"/>
              <a:t>Emphasize the contrast between bacterial and protozoal reductions.</a:t>
            </a:r>
          </a:p>
        </p:txBody>
      </p:sp>
      <p:sp>
        <p:nvSpPr>
          <p:cNvPr id="4" name="Slide Number Placeholder 3"/>
          <p:cNvSpPr>
            <a:spLocks noGrp="1"/>
          </p:cNvSpPr>
          <p:nvPr>
            <p:ph type="sldNum" sz="quarter" idx="5"/>
          </p:nvPr>
        </p:nvSpPr>
        <p:spPr/>
        <p:txBody>
          <a:bodyPr/>
          <a:lstStyle/>
          <a:p>
            <a:fld id="{9B8C7E5E-AA62-4A50-8717-3552B22B0A16}" type="slidenum">
              <a:rPr lang="en-US"/>
              <a:t>2</a:t>
            </a:fld>
            <a:endParaRPr lang="en-US"/>
          </a:p>
        </p:txBody>
      </p:sp>
    </p:spTree>
    <p:extLst>
      <p:ext uri="{BB962C8B-B14F-4D97-AF65-F5344CB8AC3E}">
        <p14:creationId xmlns:p14="http://schemas.microsoft.com/office/powerpoint/2010/main" val="502678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dirty="0"/>
              <a:t>Highlight the results of sanitizer effectiveness on </a:t>
            </a:r>
            <a:r>
              <a:rPr lang="en-US" i="1" dirty="0"/>
              <a:t>E. coli</a:t>
            </a:r>
            <a:r>
              <a:rPr lang="en-US" dirty="0"/>
              <a:t> and </a:t>
            </a:r>
            <a:r>
              <a:rPr lang="en-US" i="1" dirty="0"/>
              <a:t>Salmonella</a:t>
            </a:r>
            <a:r>
              <a:rPr lang="en-US" dirty="0"/>
              <a:t>:</a:t>
            </a:r>
            <a:endParaRPr lang="en-US" dirty="0">
              <a:ea typeface="Calibri"/>
              <a:cs typeface="Calibri"/>
            </a:endParaRPr>
          </a:p>
          <a:p>
            <a:pPr lvl="1">
              <a:buFont typeface="Arial"/>
              <a:buChar char="•"/>
            </a:pPr>
            <a:r>
              <a:rPr lang="en-US" dirty="0"/>
              <a:t>At low concentrations, both sanitizers (Cl and PAA) were effective at eliminating bacteria.</a:t>
            </a:r>
            <a:endParaRPr lang="en-US" dirty="0">
              <a:ea typeface="Calibri"/>
              <a:cs typeface="Calibri"/>
            </a:endParaRPr>
          </a:p>
          <a:p>
            <a:pPr lvl="1">
              <a:buFont typeface="Arial"/>
              <a:buChar char="•"/>
            </a:pPr>
            <a:r>
              <a:rPr lang="en-US" dirty="0"/>
              <a:t>Cl and PAA did not show significant differences at these levels.</a:t>
            </a:r>
            <a:endParaRPr lang="en-US" dirty="0">
              <a:ea typeface="Calibri"/>
              <a:cs typeface="Calibri"/>
            </a:endParaRPr>
          </a:p>
          <a:p>
            <a:pPr>
              <a:buFont typeface="Arial"/>
              <a:buChar char="•"/>
            </a:pPr>
            <a:r>
              <a:rPr lang="en-US" dirty="0"/>
              <a:t>Point out the exposure time: 10 minutes.</a:t>
            </a:r>
            <a:endParaRPr lang="en-US" dirty="0">
              <a:ea typeface="Calibri"/>
              <a:cs typeface="Calibri"/>
            </a:endParaRPr>
          </a:p>
          <a:p>
            <a:pPr>
              <a:buFont typeface="Arial"/>
              <a:buChar char="•"/>
            </a:pPr>
            <a:r>
              <a:rPr lang="en-US" dirty="0"/>
              <a:t>Direct the audience to the graphical data for clarity.</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B8C7E5E-AA62-4A50-8717-3552B22B0A16}" type="slidenum">
              <a:rPr lang="en-US"/>
              <a:t>3</a:t>
            </a:fld>
            <a:endParaRPr lang="en-US"/>
          </a:p>
        </p:txBody>
      </p:sp>
    </p:spTree>
    <p:extLst>
      <p:ext uri="{BB962C8B-B14F-4D97-AF65-F5344CB8AC3E}">
        <p14:creationId xmlns:p14="http://schemas.microsoft.com/office/powerpoint/2010/main" val="899617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dirty="0"/>
              <a:t>Discuss the performance of sanitizers at 10 ppm concentration:</a:t>
            </a:r>
            <a:endParaRPr lang="en-US" dirty="0">
              <a:ea typeface="Calibri"/>
              <a:cs typeface="Calibri"/>
            </a:endParaRPr>
          </a:p>
          <a:p>
            <a:pPr lvl="1">
              <a:buFont typeface="Arial"/>
              <a:buChar char="•"/>
            </a:pPr>
            <a:r>
              <a:rPr lang="en-US" dirty="0"/>
              <a:t>Both sanitizers were highly effective against </a:t>
            </a:r>
            <a:r>
              <a:rPr lang="en-US" i="1" dirty="0"/>
              <a:t>Salmonella</a:t>
            </a:r>
            <a:r>
              <a:rPr lang="en-US" dirty="0"/>
              <a:t>.</a:t>
            </a:r>
            <a:endParaRPr lang="en-US" dirty="0">
              <a:ea typeface="Calibri"/>
              <a:cs typeface="Calibri"/>
            </a:endParaRPr>
          </a:p>
          <a:p>
            <a:pPr lvl="1">
              <a:buFont typeface="Arial"/>
              <a:buChar char="•"/>
            </a:pPr>
            <a:r>
              <a:rPr lang="en-US" dirty="0"/>
              <a:t>However, Cl performed significantly better at reducing </a:t>
            </a:r>
            <a:r>
              <a:rPr lang="en-US" i="1" dirty="0"/>
              <a:t>E. coli</a:t>
            </a:r>
            <a:r>
              <a:rPr lang="en-US" dirty="0"/>
              <a:t> compared to PAA.</a:t>
            </a:r>
            <a:endParaRPr lang="en-US" dirty="0">
              <a:ea typeface="Calibri"/>
              <a:cs typeface="Calibri"/>
            </a:endParaRPr>
          </a:p>
          <a:p>
            <a:pPr>
              <a:buFont typeface="Arial"/>
              <a:buChar char="•"/>
            </a:pPr>
            <a:r>
              <a:rPr lang="en-US" dirty="0"/>
              <a:t>Reiterate the practical implications for agricultural water treatment.</a:t>
            </a:r>
            <a:endParaRPr lang="en-US" dirty="0">
              <a:ea typeface="Calibri"/>
              <a:cs typeface="Calibri"/>
            </a:endParaRPr>
          </a:p>
          <a:p>
            <a:pPr>
              <a:buFont typeface="Arial"/>
              <a:buChar char="•"/>
            </a:pPr>
            <a:r>
              <a:rPr lang="en-US" dirty="0"/>
              <a:t>Guide the audience through the graphical comparisons.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B8C7E5E-AA62-4A50-8717-3552B22B0A16}" type="slidenum">
              <a:rPr lang="en-US"/>
              <a:t>4</a:t>
            </a:fld>
            <a:endParaRPr lang="en-US"/>
          </a:p>
        </p:txBody>
      </p:sp>
    </p:spTree>
    <p:extLst>
      <p:ext uri="{BB962C8B-B14F-4D97-AF65-F5344CB8AC3E}">
        <p14:creationId xmlns:p14="http://schemas.microsoft.com/office/powerpoint/2010/main" val="1706488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dirty="0"/>
              <a:t>Highlight the challenges with protozoa inactivation:</a:t>
            </a:r>
            <a:endParaRPr lang="en-US" dirty="0">
              <a:ea typeface="Calibri"/>
              <a:cs typeface="Calibri"/>
            </a:endParaRPr>
          </a:p>
          <a:p>
            <a:pPr lvl="1">
              <a:buFont typeface="Arial"/>
              <a:buChar char="•"/>
            </a:pPr>
            <a:r>
              <a:rPr lang="en-US" dirty="0"/>
              <a:t>Treating oocysts with 3 or 10 ppm of sanitizer was ineffective in reducing infectivity, regardless of contact time (5 or 10 minutes).</a:t>
            </a:r>
            <a:endParaRPr lang="en-US" dirty="0">
              <a:ea typeface="Calibri"/>
              <a:cs typeface="Calibri"/>
            </a:endParaRPr>
          </a:p>
          <a:p>
            <a:pPr>
              <a:buFont typeface="Arial"/>
              <a:buChar char="•"/>
            </a:pPr>
            <a:r>
              <a:rPr lang="en-US" dirty="0"/>
              <a:t>Explain that this result indicates higher sanitizer concentrations may be necessary for protozoa control.</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B8C7E5E-AA62-4A50-8717-3552B22B0A16}" type="slidenum">
              <a:rPr lang="en-US"/>
              <a:t>5</a:t>
            </a:fld>
            <a:endParaRPr lang="en-US"/>
          </a:p>
        </p:txBody>
      </p:sp>
    </p:spTree>
    <p:extLst>
      <p:ext uri="{BB962C8B-B14F-4D97-AF65-F5344CB8AC3E}">
        <p14:creationId xmlns:p14="http://schemas.microsoft.com/office/powerpoint/2010/main" val="3003034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a:t>Explain that while PAA was generally more effective at inactivating oocysts than Cl, the differences were not always statistically significant.</a:t>
            </a:r>
            <a:endParaRPr lang="en-US" dirty="0">
              <a:ea typeface="Calibri"/>
              <a:cs typeface="Calibri"/>
            </a:endParaRPr>
          </a:p>
          <a:p>
            <a:pPr>
              <a:buFont typeface="Arial"/>
              <a:buChar char="•"/>
            </a:pPr>
            <a:r>
              <a:rPr lang="en-US" dirty="0"/>
              <a:t>Highlight the need for further research or optimized treatment protocols to address protozoa like </a:t>
            </a:r>
            <a:r>
              <a:rPr lang="en-US" i="1" dirty="0"/>
              <a:t>C. parvum</a:t>
            </a:r>
            <a:r>
              <a:rPr lang="en-US" dirty="0"/>
              <a:t> and </a:t>
            </a:r>
            <a:r>
              <a:rPr lang="en-US" i="1" dirty="0"/>
              <a:t>E. </a:t>
            </a:r>
            <a:r>
              <a:rPr lang="en-US" i="1" dirty="0" err="1"/>
              <a:t>tenella</a:t>
            </a:r>
            <a:r>
              <a:rPr lang="en-US" dirty="0"/>
              <a:t>.</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B8C7E5E-AA62-4A50-8717-3552B22B0A16}" type="slidenum">
              <a:rPr lang="en-US"/>
              <a:t>6</a:t>
            </a:fld>
            <a:endParaRPr lang="en-US"/>
          </a:p>
        </p:txBody>
      </p:sp>
    </p:spTree>
    <p:extLst>
      <p:ext uri="{BB962C8B-B14F-4D97-AF65-F5344CB8AC3E}">
        <p14:creationId xmlns:p14="http://schemas.microsoft.com/office/powerpoint/2010/main" val="953482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a:t>Acknowledge funding support from the USDA Specialty Crops Research Initiative grant.</a:t>
            </a:r>
            <a:endParaRPr lang="en-US" dirty="0">
              <a:ea typeface="Calibri"/>
              <a:cs typeface="Calibri"/>
            </a:endParaRPr>
          </a:p>
          <a:p>
            <a:pPr>
              <a:buFont typeface="Arial"/>
              <a:buChar char="•"/>
            </a:pPr>
            <a:r>
              <a:rPr lang="en-US"/>
              <a:t>Provide the contact details for further inquiries:</a:t>
            </a:r>
          </a:p>
          <a:p>
            <a:pPr lvl="1">
              <a:buFont typeface="Arial"/>
              <a:buChar char="•"/>
            </a:pPr>
            <a:r>
              <a:rPr lang="en-US"/>
              <a:t>Kyle J. McCaughan (PhD Candidate, University of Delaware)</a:t>
            </a:r>
          </a:p>
          <a:p>
            <a:pPr lvl="1">
              <a:buFont typeface="Arial"/>
              <a:buChar char="•"/>
            </a:pPr>
            <a:r>
              <a:rPr lang="en-US"/>
              <a:t>Kalmia E. Kniel (Professor, University of Delaware; Email: </a:t>
            </a:r>
            <a:r>
              <a:rPr lang="en-US">
                <a:hlinkClick r:id="rId3"/>
              </a:rPr>
              <a:t>kniel@udel.edu</a:t>
            </a:r>
            <a:r>
              <a:rPr lang="en-US"/>
              <a:t>)</a:t>
            </a:r>
          </a:p>
          <a:p>
            <a:pPr>
              <a:buFont typeface="Arial"/>
              <a:buChar char="•"/>
            </a:pPr>
            <a:r>
              <a:rPr lang="en-US"/>
              <a:t>Encourage the audience to check out the related published research paper for more in-depth information.</a:t>
            </a:r>
          </a:p>
        </p:txBody>
      </p:sp>
      <p:sp>
        <p:nvSpPr>
          <p:cNvPr id="4" name="Slide Number Placeholder 3"/>
          <p:cNvSpPr>
            <a:spLocks noGrp="1"/>
          </p:cNvSpPr>
          <p:nvPr>
            <p:ph type="sldNum" sz="quarter" idx="5"/>
          </p:nvPr>
        </p:nvSpPr>
        <p:spPr/>
        <p:txBody>
          <a:bodyPr/>
          <a:lstStyle/>
          <a:p>
            <a:fld id="{9CB81D8A-1053-473A-BB3F-5006A4672A19}" type="slidenum">
              <a:rPr lang="en-US" smtClean="0"/>
              <a:t>7</a:t>
            </a:fld>
            <a:endParaRPr lang="en-US"/>
          </a:p>
        </p:txBody>
      </p:sp>
    </p:spTree>
    <p:extLst>
      <p:ext uri="{BB962C8B-B14F-4D97-AF65-F5344CB8AC3E}">
        <p14:creationId xmlns:p14="http://schemas.microsoft.com/office/powerpoint/2010/main" val="3697112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4BCD9-2633-4E83-AA3F-6F1CCAF0B7C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7BC7725-4ECD-4E3B-B0F5-BD13AE5363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9A8745-1095-4CE4-83D9-F81129565BAC}"/>
              </a:ext>
            </a:extLst>
          </p:cNvPr>
          <p:cNvSpPr>
            <a:spLocks noGrp="1"/>
          </p:cNvSpPr>
          <p:nvPr>
            <p:ph type="dt" sz="half" idx="10"/>
          </p:nvPr>
        </p:nvSpPr>
        <p:spPr/>
        <p:txBody>
          <a:bodyPr/>
          <a:lstStyle/>
          <a:p>
            <a:fld id="{88AD0C76-05F0-454D-8B6C-A8347C531B64}" type="datetimeFigureOut">
              <a:rPr lang="en-US" smtClean="0"/>
              <a:t>12/18/2024</a:t>
            </a:fld>
            <a:endParaRPr lang="en-US"/>
          </a:p>
        </p:txBody>
      </p:sp>
      <p:sp>
        <p:nvSpPr>
          <p:cNvPr id="5" name="Footer Placeholder 4">
            <a:extLst>
              <a:ext uri="{FF2B5EF4-FFF2-40B4-BE49-F238E27FC236}">
                <a16:creationId xmlns:a16="http://schemas.microsoft.com/office/drawing/2014/main" id="{2A929FE9-B91E-4AE4-8ECF-1D5032A1C0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BEF240-D403-41E4-8814-FA832AEC1B8B}"/>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16" name="Group 15">
            <a:extLst>
              <a:ext uri="{FF2B5EF4-FFF2-40B4-BE49-F238E27FC236}">
                <a16:creationId xmlns:a16="http://schemas.microsoft.com/office/drawing/2014/main" id="{6059E3F3-102E-4E14-9545-F92261745D3A}"/>
              </a:ext>
            </a:extLst>
          </p:cNvPr>
          <p:cNvGrpSpPr/>
          <p:nvPr userDrawn="1"/>
        </p:nvGrpSpPr>
        <p:grpSpPr>
          <a:xfrm>
            <a:off x="3551976" y="5852627"/>
            <a:ext cx="5130719" cy="868848"/>
            <a:chOff x="3551976" y="5852627"/>
            <a:chExt cx="5130719" cy="868848"/>
          </a:xfrm>
        </p:grpSpPr>
        <p:pic>
          <p:nvPicPr>
            <p:cNvPr id="17" name="Picture 16">
              <a:extLst>
                <a:ext uri="{FF2B5EF4-FFF2-40B4-BE49-F238E27FC236}">
                  <a16:creationId xmlns:a16="http://schemas.microsoft.com/office/drawing/2014/main" id="{E0C9F9B2-B03B-4F23-9A20-0A37F6F7A9F6}"/>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8" name="Rectangle 17">
              <a:extLst>
                <a:ext uri="{FF2B5EF4-FFF2-40B4-BE49-F238E27FC236}">
                  <a16:creationId xmlns:a16="http://schemas.microsoft.com/office/drawing/2014/main" id="{9942CDF1-01FF-4173-B8B6-43923A7F98D5}"/>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22085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4C1CE-DF88-4396-89F5-C3E369D370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DADB22-48A5-4D45-97D8-C095E0E03E0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41E52FA-E7F6-4212-8AA8-E25A9E1C2345}"/>
              </a:ext>
            </a:extLst>
          </p:cNvPr>
          <p:cNvSpPr>
            <a:spLocks noGrp="1"/>
          </p:cNvSpPr>
          <p:nvPr>
            <p:ph type="dt" sz="half" idx="10"/>
          </p:nvPr>
        </p:nvSpPr>
        <p:spPr/>
        <p:txBody>
          <a:bodyPr/>
          <a:lstStyle/>
          <a:p>
            <a:fld id="{88AD0C76-05F0-454D-8B6C-A8347C531B64}" type="datetimeFigureOut">
              <a:rPr lang="en-US" smtClean="0"/>
              <a:t>12/18/2024</a:t>
            </a:fld>
            <a:endParaRPr lang="en-US"/>
          </a:p>
        </p:txBody>
      </p:sp>
      <p:sp>
        <p:nvSpPr>
          <p:cNvPr id="5" name="Footer Placeholder 4">
            <a:extLst>
              <a:ext uri="{FF2B5EF4-FFF2-40B4-BE49-F238E27FC236}">
                <a16:creationId xmlns:a16="http://schemas.microsoft.com/office/drawing/2014/main" id="{3A9F80CA-26DF-4894-9666-6016F971BD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DD28F2-B9BD-40C3-920E-832A4EA13BA7}"/>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8" name="Group 7">
            <a:extLst>
              <a:ext uri="{FF2B5EF4-FFF2-40B4-BE49-F238E27FC236}">
                <a16:creationId xmlns:a16="http://schemas.microsoft.com/office/drawing/2014/main" id="{C3C8CC65-FF47-4C01-B82C-5B4180783AA5}"/>
              </a:ext>
            </a:extLst>
          </p:cNvPr>
          <p:cNvGrpSpPr/>
          <p:nvPr userDrawn="1"/>
        </p:nvGrpSpPr>
        <p:grpSpPr>
          <a:xfrm>
            <a:off x="3551976" y="5852627"/>
            <a:ext cx="5130719" cy="868848"/>
            <a:chOff x="3551976" y="5852627"/>
            <a:chExt cx="5130719" cy="868848"/>
          </a:xfrm>
        </p:grpSpPr>
        <p:pic>
          <p:nvPicPr>
            <p:cNvPr id="9" name="Picture 8">
              <a:extLst>
                <a:ext uri="{FF2B5EF4-FFF2-40B4-BE49-F238E27FC236}">
                  <a16:creationId xmlns:a16="http://schemas.microsoft.com/office/drawing/2014/main" id="{3BF6C8ED-2CED-4249-8E49-A088DB74D4C6}"/>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0" name="Rectangle 9">
              <a:extLst>
                <a:ext uri="{FF2B5EF4-FFF2-40B4-BE49-F238E27FC236}">
                  <a16:creationId xmlns:a16="http://schemas.microsoft.com/office/drawing/2014/main" id="{8ABECFB9-E2FE-4D73-A697-2E9DEC7A1AE3}"/>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369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2F9AF-C410-492B-9410-562B499514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A5BBD3-6813-47B8-A5D4-3CE196846A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1CAD6E-0774-42A9-9BFA-C47BCC0E7B69}"/>
              </a:ext>
            </a:extLst>
          </p:cNvPr>
          <p:cNvSpPr>
            <a:spLocks noGrp="1"/>
          </p:cNvSpPr>
          <p:nvPr>
            <p:ph type="dt" sz="half" idx="10"/>
          </p:nvPr>
        </p:nvSpPr>
        <p:spPr/>
        <p:txBody>
          <a:bodyPr/>
          <a:lstStyle/>
          <a:p>
            <a:fld id="{88AD0C76-05F0-454D-8B6C-A8347C531B64}" type="datetimeFigureOut">
              <a:rPr lang="en-US" smtClean="0"/>
              <a:t>12/18/2024</a:t>
            </a:fld>
            <a:endParaRPr lang="en-US"/>
          </a:p>
        </p:txBody>
      </p:sp>
      <p:sp>
        <p:nvSpPr>
          <p:cNvPr id="5" name="Footer Placeholder 4">
            <a:extLst>
              <a:ext uri="{FF2B5EF4-FFF2-40B4-BE49-F238E27FC236}">
                <a16:creationId xmlns:a16="http://schemas.microsoft.com/office/drawing/2014/main" id="{C5E66544-B185-4E53-A8B6-F68DC06CE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A25BEF-18CC-4B81-851E-0A9DC287D706}"/>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8" name="Group 7">
            <a:extLst>
              <a:ext uri="{FF2B5EF4-FFF2-40B4-BE49-F238E27FC236}">
                <a16:creationId xmlns:a16="http://schemas.microsoft.com/office/drawing/2014/main" id="{6CDCB4DB-8630-4442-A9DC-4B26A7645C01}"/>
              </a:ext>
            </a:extLst>
          </p:cNvPr>
          <p:cNvGrpSpPr/>
          <p:nvPr userDrawn="1"/>
        </p:nvGrpSpPr>
        <p:grpSpPr>
          <a:xfrm>
            <a:off x="3551976" y="5852627"/>
            <a:ext cx="5130719" cy="868848"/>
            <a:chOff x="3551976" y="5852627"/>
            <a:chExt cx="5130719" cy="868848"/>
          </a:xfrm>
        </p:grpSpPr>
        <p:pic>
          <p:nvPicPr>
            <p:cNvPr id="9" name="Picture 8">
              <a:extLst>
                <a:ext uri="{FF2B5EF4-FFF2-40B4-BE49-F238E27FC236}">
                  <a16:creationId xmlns:a16="http://schemas.microsoft.com/office/drawing/2014/main" id="{5CAA8E51-5991-4D24-9498-E2FC5740E161}"/>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0" name="Rectangle 9">
              <a:extLst>
                <a:ext uri="{FF2B5EF4-FFF2-40B4-BE49-F238E27FC236}">
                  <a16:creationId xmlns:a16="http://schemas.microsoft.com/office/drawing/2014/main" id="{C5D9ACC3-902C-4343-AB0D-7120EEE9B04B}"/>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22230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77D17-9D50-41E9-B958-B078F9FB92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71F3F8-7DCD-4B2A-97C9-DE63225DFA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1EBA97-38B0-41B7-8760-52FCD6B5E4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C01A67-9B00-4F2D-B278-0BC56B52AB06}"/>
              </a:ext>
            </a:extLst>
          </p:cNvPr>
          <p:cNvSpPr>
            <a:spLocks noGrp="1"/>
          </p:cNvSpPr>
          <p:nvPr>
            <p:ph type="dt" sz="half" idx="10"/>
          </p:nvPr>
        </p:nvSpPr>
        <p:spPr/>
        <p:txBody>
          <a:bodyPr/>
          <a:lstStyle/>
          <a:p>
            <a:fld id="{88AD0C76-05F0-454D-8B6C-A8347C531B64}" type="datetimeFigureOut">
              <a:rPr lang="en-US" smtClean="0"/>
              <a:t>12/18/2024</a:t>
            </a:fld>
            <a:endParaRPr lang="en-US"/>
          </a:p>
        </p:txBody>
      </p:sp>
      <p:sp>
        <p:nvSpPr>
          <p:cNvPr id="6" name="Footer Placeholder 5">
            <a:extLst>
              <a:ext uri="{FF2B5EF4-FFF2-40B4-BE49-F238E27FC236}">
                <a16:creationId xmlns:a16="http://schemas.microsoft.com/office/drawing/2014/main" id="{DE6812A6-1240-48F3-BFAB-CDDDBB02E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BA35EE-4610-4D8E-89FD-FFD4E996E5C5}"/>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13" name="Group 12">
            <a:extLst>
              <a:ext uri="{FF2B5EF4-FFF2-40B4-BE49-F238E27FC236}">
                <a16:creationId xmlns:a16="http://schemas.microsoft.com/office/drawing/2014/main" id="{B26B4612-A13D-4244-B798-E520073EF027}"/>
              </a:ext>
            </a:extLst>
          </p:cNvPr>
          <p:cNvGrpSpPr/>
          <p:nvPr userDrawn="1"/>
        </p:nvGrpSpPr>
        <p:grpSpPr>
          <a:xfrm>
            <a:off x="3551976" y="5852627"/>
            <a:ext cx="5130719" cy="868848"/>
            <a:chOff x="3551976" y="5852627"/>
            <a:chExt cx="5130719" cy="868848"/>
          </a:xfrm>
        </p:grpSpPr>
        <p:pic>
          <p:nvPicPr>
            <p:cNvPr id="14" name="Picture 13">
              <a:extLst>
                <a:ext uri="{FF2B5EF4-FFF2-40B4-BE49-F238E27FC236}">
                  <a16:creationId xmlns:a16="http://schemas.microsoft.com/office/drawing/2014/main" id="{412A1E9B-DD85-471B-9E7D-456D306EA752}"/>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5" name="Rectangle 14">
              <a:extLst>
                <a:ext uri="{FF2B5EF4-FFF2-40B4-BE49-F238E27FC236}">
                  <a16:creationId xmlns:a16="http://schemas.microsoft.com/office/drawing/2014/main" id="{1CDAF8F2-61C9-4A20-B667-8F3253CB5747}"/>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85263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E55C5-652C-46FE-B24A-1C23F380BF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A595E2-3274-4B46-B091-ACBFD56847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ADC377-F19C-467D-8C99-8163BB34D0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BDDEB6-1800-463D-8B64-20F09D7A78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A60EB1-2B8A-4F0B-9C05-DCF37E3EF0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7FB57F-C09F-4B2E-8B72-CBC8BCCEF800}"/>
              </a:ext>
            </a:extLst>
          </p:cNvPr>
          <p:cNvSpPr>
            <a:spLocks noGrp="1"/>
          </p:cNvSpPr>
          <p:nvPr>
            <p:ph type="dt" sz="half" idx="10"/>
          </p:nvPr>
        </p:nvSpPr>
        <p:spPr/>
        <p:txBody>
          <a:bodyPr/>
          <a:lstStyle/>
          <a:p>
            <a:fld id="{88AD0C76-05F0-454D-8B6C-A8347C531B64}" type="datetimeFigureOut">
              <a:rPr lang="en-US" smtClean="0"/>
              <a:t>12/18/2024</a:t>
            </a:fld>
            <a:endParaRPr lang="en-US"/>
          </a:p>
        </p:txBody>
      </p:sp>
      <p:sp>
        <p:nvSpPr>
          <p:cNvPr id="8" name="Footer Placeholder 7">
            <a:extLst>
              <a:ext uri="{FF2B5EF4-FFF2-40B4-BE49-F238E27FC236}">
                <a16:creationId xmlns:a16="http://schemas.microsoft.com/office/drawing/2014/main" id="{C5435FCF-FFC8-49EA-8FC2-880E511F5C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35EB8B-4614-45F9-BA2A-606C33F25256}"/>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15" name="Group 14">
            <a:extLst>
              <a:ext uri="{FF2B5EF4-FFF2-40B4-BE49-F238E27FC236}">
                <a16:creationId xmlns:a16="http://schemas.microsoft.com/office/drawing/2014/main" id="{77AC89E0-8ADA-41E5-BA89-58D2CF4B9F68}"/>
              </a:ext>
            </a:extLst>
          </p:cNvPr>
          <p:cNvGrpSpPr/>
          <p:nvPr userDrawn="1"/>
        </p:nvGrpSpPr>
        <p:grpSpPr>
          <a:xfrm>
            <a:off x="3551976" y="5852627"/>
            <a:ext cx="5130719" cy="868848"/>
            <a:chOff x="3551976" y="5852627"/>
            <a:chExt cx="5130719" cy="868848"/>
          </a:xfrm>
        </p:grpSpPr>
        <p:pic>
          <p:nvPicPr>
            <p:cNvPr id="16" name="Picture 15">
              <a:extLst>
                <a:ext uri="{FF2B5EF4-FFF2-40B4-BE49-F238E27FC236}">
                  <a16:creationId xmlns:a16="http://schemas.microsoft.com/office/drawing/2014/main" id="{21F01122-83FD-4755-9B1E-B11CA03A02F4}"/>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7" name="Rectangle 16">
              <a:extLst>
                <a:ext uri="{FF2B5EF4-FFF2-40B4-BE49-F238E27FC236}">
                  <a16:creationId xmlns:a16="http://schemas.microsoft.com/office/drawing/2014/main" id="{B09EFB68-CCB2-4FDD-AA2D-06BA6D03B7CC}"/>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23813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E16E7-3D1C-4FF4-ACD4-4891CC64E8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8320B7-E3FB-4C92-83D7-394F42809C7D}"/>
              </a:ext>
            </a:extLst>
          </p:cNvPr>
          <p:cNvSpPr>
            <a:spLocks noGrp="1"/>
          </p:cNvSpPr>
          <p:nvPr>
            <p:ph type="dt" sz="half" idx="10"/>
          </p:nvPr>
        </p:nvSpPr>
        <p:spPr/>
        <p:txBody>
          <a:bodyPr/>
          <a:lstStyle/>
          <a:p>
            <a:fld id="{88AD0C76-05F0-454D-8B6C-A8347C531B64}" type="datetimeFigureOut">
              <a:rPr lang="en-US" smtClean="0"/>
              <a:t>12/18/2024</a:t>
            </a:fld>
            <a:endParaRPr lang="en-US"/>
          </a:p>
        </p:txBody>
      </p:sp>
      <p:sp>
        <p:nvSpPr>
          <p:cNvPr id="4" name="Footer Placeholder 3">
            <a:extLst>
              <a:ext uri="{FF2B5EF4-FFF2-40B4-BE49-F238E27FC236}">
                <a16:creationId xmlns:a16="http://schemas.microsoft.com/office/drawing/2014/main" id="{66AFD32C-19B7-4EE1-A7F3-8E5DC218DC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A5BA62-3ACD-40B3-BF50-43BC3F9C8284}"/>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7" name="Group 6">
            <a:extLst>
              <a:ext uri="{FF2B5EF4-FFF2-40B4-BE49-F238E27FC236}">
                <a16:creationId xmlns:a16="http://schemas.microsoft.com/office/drawing/2014/main" id="{4BBA63DD-1621-48CA-8252-820EF73A619F}"/>
              </a:ext>
            </a:extLst>
          </p:cNvPr>
          <p:cNvGrpSpPr/>
          <p:nvPr userDrawn="1"/>
        </p:nvGrpSpPr>
        <p:grpSpPr>
          <a:xfrm>
            <a:off x="3551976" y="5852627"/>
            <a:ext cx="5130719" cy="868848"/>
            <a:chOff x="3551976" y="5852627"/>
            <a:chExt cx="5130719" cy="868848"/>
          </a:xfrm>
        </p:grpSpPr>
        <p:pic>
          <p:nvPicPr>
            <p:cNvPr id="8" name="Picture 7">
              <a:extLst>
                <a:ext uri="{FF2B5EF4-FFF2-40B4-BE49-F238E27FC236}">
                  <a16:creationId xmlns:a16="http://schemas.microsoft.com/office/drawing/2014/main" id="{39D5052D-271D-4665-B1D0-C4AE738AD74C}"/>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9" name="Rectangle 8">
              <a:extLst>
                <a:ext uri="{FF2B5EF4-FFF2-40B4-BE49-F238E27FC236}">
                  <a16:creationId xmlns:a16="http://schemas.microsoft.com/office/drawing/2014/main" id="{4CEC7897-937B-4B93-9C80-2CE0927D2B60}"/>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6716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14ABA2-1076-4A56-8354-2BDC7C88A173}"/>
              </a:ext>
            </a:extLst>
          </p:cNvPr>
          <p:cNvSpPr>
            <a:spLocks noGrp="1"/>
          </p:cNvSpPr>
          <p:nvPr>
            <p:ph type="dt" sz="half" idx="10"/>
          </p:nvPr>
        </p:nvSpPr>
        <p:spPr/>
        <p:txBody>
          <a:bodyPr/>
          <a:lstStyle/>
          <a:p>
            <a:fld id="{88AD0C76-05F0-454D-8B6C-A8347C531B64}" type="datetimeFigureOut">
              <a:rPr lang="en-US" smtClean="0"/>
              <a:t>12/18/2024</a:t>
            </a:fld>
            <a:endParaRPr lang="en-US"/>
          </a:p>
        </p:txBody>
      </p:sp>
      <p:sp>
        <p:nvSpPr>
          <p:cNvPr id="3" name="Footer Placeholder 2">
            <a:extLst>
              <a:ext uri="{FF2B5EF4-FFF2-40B4-BE49-F238E27FC236}">
                <a16:creationId xmlns:a16="http://schemas.microsoft.com/office/drawing/2014/main" id="{8A2B684D-7B30-4D9F-9A04-2A38189B9C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0119EA-15C8-45CE-B432-8B0CBF1204A5}"/>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6" name="Group 5">
            <a:extLst>
              <a:ext uri="{FF2B5EF4-FFF2-40B4-BE49-F238E27FC236}">
                <a16:creationId xmlns:a16="http://schemas.microsoft.com/office/drawing/2014/main" id="{416490E4-2334-49B8-B70D-53DE257955B6}"/>
              </a:ext>
            </a:extLst>
          </p:cNvPr>
          <p:cNvGrpSpPr/>
          <p:nvPr userDrawn="1"/>
        </p:nvGrpSpPr>
        <p:grpSpPr>
          <a:xfrm>
            <a:off x="3551976" y="5852627"/>
            <a:ext cx="5130719" cy="868848"/>
            <a:chOff x="3551976" y="5852627"/>
            <a:chExt cx="5130719" cy="868848"/>
          </a:xfrm>
        </p:grpSpPr>
        <p:pic>
          <p:nvPicPr>
            <p:cNvPr id="7" name="Picture 6">
              <a:extLst>
                <a:ext uri="{FF2B5EF4-FFF2-40B4-BE49-F238E27FC236}">
                  <a16:creationId xmlns:a16="http://schemas.microsoft.com/office/drawing/2014/main" id="{0445C801-9FFD-49BB-82DB-755FDD22F5A8}"/>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8" name="Rectangle 7">
              <a:extLst>
                <a:ext uri="{FF2B5EF4-FFF2-40B4-BE49-F238E27FC236}">
                  <a16:creationId xmlns:a16="http://schemas.microsoft.com/office/drawing/2014/main" id="{D9D6C855-C690-408D-BEB9-47D4717390C3}"/>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3863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C590F-232C-4CE5-B755-FB6A28F721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3FFC0B-3BDC-41D7-AE3C-3017C8AEDC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817E2F-F920-40FF-9B4C-6D6DDE51CE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11399C-0C57-4250-A83D-E2C68F8DAECD}"/>
              </a:ext>
            </a:extLst>
          </p:cNvPr>
          <p:cNvSpPr>
            <a:spLocks noGrp="1"/>
          </p:cNvSpPr>
          <p:nvPr>
            <p:ph type="dt" sz="half" idx="10"/>
          </p:nvPr>
        </p:nvSpPr>
        <p:spPr/>
        <p:txBody>
          <a:bodyPr/>
          <a:lstStyle/>
          <a:p>
            <a:fld id="{88AD0C76-05F0-454D-8B6C-A8347C531B64}" type="datetimeFigureOut">
              <a:rPr lang="en-US" smtClean="0"/>
              <a:t>12/18/2024</a:t>
            </a:fld>
            <a:endParaRPr lang="en-US"/>
          </a:p>
        </p:txBody>
      </p:sp>
      <p:sp>
        <p:nvSpPr>
          <p:cNvPr id="6" name="Footer Placeholder 5">
            <a:extLst>
              <a:ext uri="{FF2B5EF4-FFF2-40B4-BE49-F238E27FC236}">
                <a16:creationId xmlns:a16="http://schemas.microsoft.com/office/drawing/2014/main" id="{30D934A7-FB06-40FC-B884-BBC402C2F9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67A81-3A5B-4E49-9D79-7ECE218BA681}"/>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9" name="Group 8">
            <a:extLst>
              <a:ext uri="{FF2B5EF4-FFF2-40B4-BE49-F238E27FC236}">
                <a16:creationId xmlns:a16="http://schemas.microsoft.com/office/drawing/2014/main" id="{F114BDE5-6E23-4209-8677-F95782F8EABF}"/>
              </a:ext>
            </a:extLst>
          </p:cNvPr>
          <p:cNvGrpSpPr/>
          <p:nvPr userDrawn="1"/>
        </p:nvGrpSpPr>
        <p:grpSpPr>
          <a:xfrm>
            <a:off x="3551976" y="5852627"/>
            <a:ext cx="5130719" cy="868848"/>
            <a:chOff x="3551976" y="5852627"/>
            <a:chExt cx="5130719" cy="868848"/>
          </a:xfrm>
        </p:grpSpPr>
        <p:pic>
          <p:nvPicPr>
            <p:cNvPr id="10" name="Picture 9">
              <a:extLst>
                <a:ext uri="{FF2B5EF4-FFF2-40B4-BE49-F238E27FC236}">
                  <a16:creationId xmlns:a16="http://schemas.microsoft.com/office/drawing/2014/main" id="{8F016568-AD1D-45CA-B700-93B5BC5917E8}"/>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1" name="Rectangle 10">
              <a:extLst>
                <a:ext uri="{FF2B5EF4-FFF2-40B4-BE49-F238E27FC236}">
                  <a16:creationId xmlns:a16="http://schemas.microsoft.com/office/drawing/2014/main" id="{908A7D0F-BAC8-4B7B-B6CC-70118D6C2AEF}"/>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7316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8805C-AD0E-4885-B002-3F7F8FC3A6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84FDB0-23FB-476D-B51D-5564765203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83F3F9-204F-4A14-928C-A65F97F4B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DF9FCE-451A-4FEB-B8B7-24DFA9B5DE96}"/>
              </a:ext>
            </a:extLst>
          </p:cNvPr>
          <p:cNvSpPr>
            <a:spLocks noGrp="1"/>
          </p:cNvSpPr>
          <p:nvPr>
            <p:ph type="dt" sz="half" idx="10"/>
          </p:nvPr>
        </p:nvSpPr>
        <p:spPr/>
        <p:txBody>
          <a:bodyPr/>
          <a:lstStyle/>
          <a:p>
            <a:fld id="{88AD0C76-05F0-454D-8B6C-A8347C531B64}" type="datetimeFigureOut">
              <a:rPr lang="en-US" smtClean="0"/>
              <a:t>12/18/2024</a:t>
            </a:fld>
            <a:endParaRPr lang="en-US"/>
          </a:p>
        </p:txBody>
      </p:sp>
      <p:sp>
        <p:nvSpPr>
          <p:cNvPr id="6" name="Footer Placeholder 5">
            <a:extLst>
              <a:ext uri="{FF2B5EF4-FFF2-40B4-BE49-F238E27FC236}">
                <a16:creationId xmlns:a16="http://schemas.microsoft.com/office/drawing/2014/main" id="{7D558B25-2E83-41B7-80EA-7EE9C5A597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76471C-8ECB-4325-BBD0-2759E0FEAFF1}"/>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9" name="Group 8">
            <a:extLst>
              <a:ext uri="{FF2B5EF4-FFF2-40B4-BE49-F238E27FC236}">
                <a16:creationId xmlns:a16="http://schemas.microsoft.com/office/drawing/2014/main" id="{D49AE8C5-BA87-47DD-9C19-896D459BB5BE}"/>
              </a:ext>
            </a:extLst>
          </p:cNvPr>
          <p:cNvGrpSpPr/>
          <p:nvPr userDrawn="1"/>
        </p:nvGrpSpPr>
        <p:grpSpPr>
          <a:xfrm>
            <a:off x="3551976" y="5852627"/>
            <a:ext cx="5130719" cy="868848"/>
            <a:chOff x="3551976" y="5852627"/>
            <a:chExt cx="5130719" cy="868848"/>
          </a:xfrm>
        </p:grpSpPr>
        <p:pic>
          <p:nvPicPr>
            <p:cNvPr id="10" name="Picture 9">
              <a:extLst>
                <a:ext uri="{FF2B5EF4-FFF2-40B4-BE49-F238E27FC236}">
                  <a16:creationId xmlns:a16="http://schemas.microsoft.com/office/drawing/2014/main" id="{ECCFBE7A-2E02-4021-84D7-1BE84AFB51AE}"/>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1" name="Rectangle 10">
              <a:extLst>
                <a:ext uri="{FF2B5EF4-FFF2-40B4-BE49-F238E27FC236}">
                  <a16:creationId xmlns:a16="http://schemas.microsoft.com/office/drawing/2014/main" id="{A93ECB3C-8D86-4216-8ACD-5B79F6658598}"/>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68057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5A41-95A2-4E9F-92C8-3FCAE2512D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28DEA0-CE64-4E99-A635-CECBFE7888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778597-640D-43BB-857C-39476FC925FD}"/>
              </a:ext>
            </a:extLst>
          </p:cNvPr>
          <p:cNvSpPr>
            <a:spLocks noGrp="1"/>
          </p:cNvSpPr>
          <p:nvPr>
            <p:ph type="dt" sz="half" idx="10"/>
          </p:nvPr>
        </p:nvSpPr>
        <p:spPr/>
        <p:txBody>
          <a:bodyPr/>
          <a:lstStyle/>
          <a:p>
            <a:fld id="{88AD0C76-05F0-454D-8B6C-A8347C531B64}" type="datetimeFigureOut">
              <a:rPr lang="en-US" smtClean="0"/>
              <a:t>12/18/2024</a:t>
            </a:fld>
            <a:endParaRPr lang="en-US"/>
          </a:p>
        </p:txBody>
      </p:sp>
      <p:sp>
        <p:nvSpPr>
          <p:cNvPr id="5" name="Footer Placeholder 4">
            <a:extLst>
              <a:ext uri="{FF2B5EF4-FFF2-40B4-BE49-F238E27FC236}">
                <a16:creationId xmlns:a16="http://schemas.microsoft.com/office/drawing/2014/main" id="{B0FDE694-A1F7-4C10-AC8D-9C654E0982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01D55A-ACAB-44DC-AE46-2F434087AE7F}"/>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8" name="Group 7">
            <a:extLst>
              <a:ext uri="{FF2B5EF4-FFF2-40B4-BE49-F238E27FC236}">
                <a16:creationId xmlns:a16="http://schemas.microsoft.com/office/drawing/2014/main" id="{3453C401-2936-42B8-94C7-3E6B594FE152}"/>
              </a:ext>
            </a:extLst>
          </p:cNvPr>
          <p:cNvGrpSpPr/>
          <p:nvPr userDrawn="1"/>
        </p:nvGrpSpPr>
        <p:grpSpPr>
          <a:xfrm rot="5400000">
            <a:off x="-2099016" y="3821623"/>
            <a:ext cx="5130719" cy="868848"/>
            <a:chOff x="3551976" y="5852627"/>
            <a:chExt cx="5130719" cy="868848"/>
          </a:xfrm>
        </p:grpSpPr>
        <p:pic>
          <p:nvPicPr>
            <p:cNvPr id="9" name="Picture 8">
              <a:extLst>
                <a:ext uri="{FF2B5EF4-FFF2-40B4-BE49-F238E27FC236}">
                  <a16:creationId xmlns:a16="http://schemas.microsoft.com/office/drawing/2014/main" id="{A3A59943-193A-4DC2-8ED3-9ED51BC083F6}"/>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0" name="Rectangle 9">
              <a:extLst>
                <a:ext uri="{FF2B5EF4-FFF2-40B4-BE49-F238E27FC236}">
                  <a16:creationId xmlns:a16="http://schemas.microsoft.com/office/drawing/2014/main" id="{D195F6F4-C8C5-4DA6-A4B5-D8DD8A6FF686}"/>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3361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CEB4E3-A906-4DCD-95E8-44EF4149E4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F69E4D-952E-425E-950E-3154D2C247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7DC42-BE29-4C03-A1C8-C9CC016A906E}"/>
              </a:ext>
            </a:extLst>
          </p:cNvPr>
          <p:cNvSpPr>
            <a:spLocks noGrp="1"/>
          </p:cNvSpPr>
          <p:nvPr>
            <p:ph type="dt" sz="half" idx="10"/>
          </p:nvPr>
        </p:nvSpPr>
        <p:spPr/>
        <p:txBody>
          <a:bodyPr/>
          <a:lstStyle/>
          <a:p>
            <a:fld id="{88AD0C76-05F0-454D-8B6C-A8347C531B64}" type="datetimeFigureOut">
              <a:rPr lang="en-US" smtClean="0"/>
              <a:t>12/18/2024</a:t>
            </a:fld>
            <a:endParaRPr lang="en-US"/>
          </a:p>
        </p:txBody>
      </p:sp>
      <p:sp>
        <p:nvSpPr>
          <p:cNvPr id="5" name="Footer Placeholder 4">
            <a:extLst>
              <a:ext uri="{FF2B5EF4-FFF2-40B4-BE49-F238E27FC236}">
                <a16:creationId xmlns:a16="http://schemas.microsoft.com/office/drawing/2014/main" id="{F2CEC657-25E4-4FFB-BBB2-C419DE91C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159D6-27C1-4939-BD85-619B1164C065}"/>
              </a:ext>
            </a:extLst>
          </p:cNvPr>
          <p:cNvSpPr>
            <a:spLocks noGrp="1"/>
          </p:cNvSpPr>
          <p:nvPr>
            <p:ph type="sldNum" sz="quarter" idx="12"/>
          </p:nvPr>
        </p:nvSpPr>
        <p:spPr/>
        <p:txBody>
          <a:bodyPr/>
          <a:lstStyle/>
          <a:p>
            <a:fld id="{64095FDE-A059-4B6D-929A-DCFD38D0E360}" type="slidenum">
              <a:rPr lang="en-US" smtClean="0"/>
              <a:t>‹#›</a:t>
            </a:fld>
            <a:endParaRPr lang="en-US"/>
          </a:p>
        </p:txBody>
      </p:sp>
      <p:grpSp>
        <p:nvGrpSpPr>
          <p:cNvPr id="8" name="Group 7">
            <a:extLst>
              <a:ext uri="{FF2B5EF4-FFF2-40B4-BE49-F238E27FC236}">
                <a16:creationId xmlns:a16="http://schemas.microsoft.com/office/drawing/2014/main" id="{CF1C711A-F4B9-4E64-A0EB-DF1E31220A45}"/>
              </a:ext>
            </a:extLst>
          </p:cNvPr>
          <p:cNvGrpSpPr/>
          <p:nvPr userDrawn="1"/>
        </p:nvGrpSpPr>
        <p:grpSpPr>
          <a:xfrm rot="5400000">
            <a:off x="-2099016" y="2875385"/>
            <a:ext cx="5130719" cy="868848"/>
            <a:chOff x="3551976" y="5852627"/>
            <a:chExt cx="5130719" cy="868848"/>
          </a:xfrm>
        </p:grpSpPr>
        <p:pic>
          <p:nvPicPr>
            <p:cNvPr id="9" name="Picture 8">
              <a:extLst>
                <a:ext uri="{FF2B5EF4-FFF2-40B4-BE49-F238E27FC236}">
                  <a16:creationId xmlns:a16="http://schemas.microsoft.com/office/drawing/2014/main" id="{E140EBF7-B078-4226-96C0-C34CA7511C2A}"/>
                </a:ext>
              </a:extLst>
            </p:cNvPr>
            <p:cNvPicPr>
              <a:picLocks noChangeAspect="1"/>
            </p:cNvPicPr>
            <p:nvPr userDrawn="1"/>
          </p:nvPicPr>
          <p:blipFill>
            <a:blip r:embed="rId2"/>
            <a:stretch>
              <a:fillRect/>
            </a:stretch>
          </p:blipFill>
          <p:spPr>
            <a:xfrm>
              <a:off x="3551976" y="5852627"/>
              <a:ext cx="5088048" cy="868848"/>
            </a:xfrm>
            <a:prstGeom prst="rect">
              <a:avLst/>
            </a:prstGeom>
          </p:spPr>
        </p:pic>
        <p:sp>
          <p:nvSpPr>
            <p:cNvPr id="10" name="Rectangle 9">
              <a:extLst>
                <a:ext uri="{FF2B5EF4-FFF2-40B4-BE49-F238E27FC236}">
                  <a16:creationId xmlns:a16="http://schemas.microsoft.com/office/drawing/2014/main" id="{71E28A09-FBCB-4595-BF09-0B93FB3DFBAD}"/>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85203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12/18/2024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E6FCF2-359B-4E7D-885C-1710ACF65D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375E08-19E4-4AEE-AEC9-084F487BF9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1D1815-98AA-4257-AB42-DAB5DA749A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0C76-05F0-454D-8B6C-A8347C531B64}" type="datetimeFigureOut">
              <a:rPr lang="en-US" smtClean="0"/>
              <a:t>12/18/2024</a:t>
            </a:fld>
            <a:endParaRPr lang="en-US"/>
          </a:p>
        </p:txBody>
      </p:sp>
      <p:sp>
        <p:nvSpPr>
          <p:cNvPr id="5" name="Footer Placeholder 4">
            <a:extLst>
              <a:ext uri="{FF2B5EF4-FFF2-40B4-BE49-F238E27FC236}">
                <a16:creationId xmlns:a16="http://schemas.microsoft.com/office/drawing/2014/main" id="{647A43DB-3D47-4F0B-B854-58AA9AA3E1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BA9B38-E21D-4539-994A-02F38C9D7C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95FDE-A059-4B6D-929A-DCFD38D0E360}" type="slidenum">
              <a:rPr lang="en-US" smtClean="0"/>
              <a:t>‹#›</a:t>
            </a:fld>
            <a:endParaRPr lang="en-US"/>
          </a:p>
        </p:txBody>
      </p:sp>
      <p:sp>
        <p:nvSpPr>
          <p:cNvPr id="7" name="Rectangle 6">
            <a:extLst>
              <a:ext uri="{FF2B5EF4-FFF2-40B4-BE49-F238E27FC236}">
                <a16:creationId xmlns:a16="http://schemas.microsoft.com/office/drawing/2014/main" id="{8427B03F-D49D-483D-84E8-36A51810F7CF}"/>
              </a:ext>
            </a:extLst>
          </p:cNvPr>
          <p:cNvSpPr/>
          <p:nvPr userDrawn="1"/>
        </p:nvSpPr>
        <p:spPr>
          <a:xfrm>
            <a:off x="466344" y="365125"/>
            <a:ext cx="11329416" cy="5889371"/>
          </a:xfrm>
          <a:prstGeom prst="rect">
            <a:avLst/>
          </a:prstGeom>
          <a:noFill/>
          <a:ln w="38100">
            <a:solidFill>
              <a:srgbClr val="8CC5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7084D5E-0B10-419B-84D4-B092C67DE8F0}"/>
              </a:ext>
            </a:extLst>
          </p:cNvPr>
          <p:cNvGrpSpPr/>
          <p:nvPr userDrawn="1"/>
        </p:nvGrpSpPr>
        <p:grpSpPr>
          <a:xfrm>
            <a:off x="3551976" y="5852627"/>
            <a:ext cx="5130719" cy="868848"/>
            <a:chOff x="3551976" y="5852627"/>
            <a:chExt cx="5130719" cy="868848"/>
          </a:xfrm>
        </p:grpSpPr>
        <p:pic>
          <p:nvPicPr>
            <p:cNvPr id="9" name="Picture 8">
              <a:extLst>
                <a:ext uri="{FF2B5EF4-FFF2-40B4-BE49-F238E27FC236}">
                  <a16:creationId xmlns:a16="http://schemas.microsoft.com/office/drawing/2014/main" id="{7D12A812-0838-4A79-B878-01CB65589051}"/>
                </a:ext>
              </a:extLst>
            </p:cNvPr>
            <p:cNvPicPr>
              <a:picLocks noChangeAspect="1"/>
            </p:cNvPicPr>
            <p:nvPr userDrawn="1"/>
          </p:nvPicPr>
          <p:blipFill>
            <a:blip r:embed="rId13"/>
            <a:stretch>
              <a:fillRect/>
            </a:stretch>
          </p:blipFill>
          <p:spPr>
            <a:xfrm>
              <a:off x="3551976" y="5852627"/>
              <a:ext cx="5088048" cy="868848"/>
            </a:xfrm>
            <a:prstGeom prst="rect">
              <a:avLst/>
            </a:prstGeom>
          </p:spPr>
        </p:pic>
        <p:sp>
          <p:nvSpPr>
            <p:cNvPr id="10" name="Rectangle 9">
              <a:extLst>
                <a:ext uri="{FF2B5EF4-FFF2-40B4-BE49-F238E27FC236}">
                  <a16:creationId xmlns:a16="http://schemas.microsoft.com/office/drawing/2014/main" id="{4E0C580C-0EFB-43A1-94F8-F20745C310E5}"/>
                </a:ext>
              </a:extLst>
            </p:cNvPr>
            <p:cNvSpPr/>
            <p:nvPr userDrawn="1"/>
          </p:nvSpPr>
          <p:spPr>
            <a:xfrm>
              <a:off x="8636976" y="5866110"/>
              <a:ext cx="45719" cy="8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73682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mailto:kniel@udel.edu" TargetMode="External"/><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BE7E3-7B43-4543-A119-97418C988D29}"/>
              </a:ext>
            </a:extLst>
          </p:cNvPr>
          <p:cNvSpPr>
            <a:spLocks noGrp="1"/>
          </p:cNvSpPr>
          <p:nvPr>
            <p:ph type="ctrTitle"/>
          </p:nvPr>
        </p:nvSpPr>
        <p:spPr>
          <a:xfrm>
            <a:off x="1524000" y="470517"/>
            <a:ext cx="9144000" cy="3039446"/>
          </a:xfrm>
        </p:spPr>
        <p:txBody>
          <a:bodyPr anchor="ctr">
            <a:normAutofit/>
          </a:bodyPr>
          <a:lstStyle/>
          <a:p>
            <a:r>
              <a:rPr lang="en-US" b="1" dirty="0"/>
              <a:t>Research Updates:</a:t>
            </a:r>
            <a:br>
              <a:rPr lang="en-US" b="1" dirty="0"/>
            </a:br>
            <a:r>
              <a:rPr lang="en-US" b="1" dirty="0"/>
              <a:t>Objective 1</a:t>
            </a:r>
          </a:p>
        </p:txBody>
      </p:sp>
      <p:sp>
        <p:nvSpPr>
          <p:cNvPr id="3" name="Subtitle 2">
            <a:extLst>
              <a:ext uri="{FF2B5EF4-FFF2-40B4-BE49-F238E27FC236}">
                <a16:creationId xmlns:a16="http://schemas.microsoft.com/office/drawing/2014/main" id="{8AE09140-6719-4593-8C60-B93CF123AB23}"/>
              </a:ext>
            </a:extLst>
          </p:cNvPr>
          <p:cNvSpPr>
            <a:spLocks noGrp="1"/>
          </p:cNvSpPr>
          <p:nvPr>
            <p:ph type="subTitle" idx="1"/>
          </p:nvPr>
        </p:nvSpPr>
        <p:spPr>
          <a:xfrm>
            <a:off x="879231" y="3504346"/>
            <a:ext cx="10443307" cy="1655762"/>
          </a:xfrm>
        </p:spPr>
        <p:txBody>
          <a:bodyPr vert="horz" lIns="91440" tIns="45720" rIns="91440" bIns="45720" rtlCol="0" anchor="t">
            <a:normAutofit/>
          </a:bodyPr>
          <a:lstStyle/>
          <a:p>
            <a:r>
              <a:rPr lang="en-US" sz="3600" dirty="0">
                <a:ea typeface="+mn-lt"/>
                <a:cs typeface="+mn-lt"/>
              </a:rPr>
              <a:t>Evaluation of Aqueous Chlorine and Peracetic Acid Sanitizers to Inactivate Protozoa and Bacteria of Concern in Agricultural Water</a:t>
            </a:r>
            <a:endParaRPr lang="en-US" dirty="0">
              <a:ea typeface="+mn-lt"/>
              <a:cs typeface="+mn-lt"/>
            </a:endParaRPr>
          </a:p>
          <a:p>
            <a:endParaRPr lang="en-US" dirty="0"/>
          </a:p>
          <a:p>
            <a:endParaRPr lang="en-US" dirty="0"/>
          </a:p>
        </p:txBody>
      </p:sp>
    </p:spTree>
    <p:extLst>
      <p:ext uri="{BB962C8B-B14F-4D97-AF65-F5344CB8AC3E}">
        <p14:creationId xmlns:p14="http://schemas.microsoft.com/office/powerpoint/2010/main" val="4157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3F14CA-01E3-467E-A9E2-6481271F0C6B}"/>
              </a:ext>
            </a:extLst>
          </p:cNvPr>
          <p:cNvSpPr>
            <a:spLocks noGrp="1"/>
          </p:cNvSpPr>
          <p:nvPr>
            <p:ph type="title"/>
          </p:nvPr>
        </p:nvSpPr>
        <p:spPr/>
        <p:txBody>
          <a:bodyPr/>
          <a:lstStyle/>
          <a:p>
            <a:r>
              <a:rPr lang="en-US" b="1" dirty="0"/>
              <a:t>Research Highlights</a:t>
            </a:r>
          </a:p>
        </p:txBody>
      </p:sp>
      <p:sp>
        <p:nvSpPr>
          <p:cNvPr id="6" name="Content Placeholder 5">
            <a:extLst>
              <a:ext uri="{FF2B5EF4-FFF2-40B4-BE49-F238E27FC236}">
                <a16:creationId xmlns:a16="http://schemas.microsoft.com/office/drawing/2014/main" id="{C9D5F1D0-BA83-408C-8BFC-D0E58EA1D68F}"/>
              </a:ext>
            </a:extLst>
          </p:cNvPr>
          <p:cNvSpPr>
            <a:spLocks noGrp="1"/>
          </p:cNvSpPr>
          <p:nvPr>
            <p:ph idx="1"/>
          </p:nvPr>
        </p:nvSpPr>
        <p:spPr>
          <a:xfrm>
            <a:off x="838200" y="1601507"/>
            <a:ext cx="10515600" cy="4351338"/>
          </a:xfrm>
        </p:spPr>
        <p:txBody>
          <a:bodyPr vert="horz" lIns="91440" tIns="45720" rIns="91440" bIns="45720" rtlCol="0" anchor="t">
            <a:normAutofit/>
          </a:bodyPr>
          <a:lstStyle/>
          <a:p>
            <a:r>
              <a:rPr lang="en-US" dirty="0">
                <a:ea typeface="+mn-lt"/>
                <a:cs typeface="+mn-lt"/>
              </a:rPr>
              <a:t>Low and high concentrations of sanitizer were effective at eliminating bacteria with Cl being significantly more effective. </a:t>
            </a:r>
          </a:p>
          <a:p>
            <a:r>
              <a:rPr lang="en-US" dirty="0">
                <a:ea typeface="+mn-lt"/>
                <a:cs typeface="+mn-lt"/>
              </a:rPr>
              <a:t>The greatest reductions in </a:t>
            </a:r>
            <a:r>
              <a:rPr lang="en-US" i="1" dirty="0">
                <a:ea typeface="+mn-lt"/>
                <a:cs typeface="+mn-lt"/>
              </a:rPr>
              <a:t>E. coli</a:t>
            </a:r>
            <a:r>
              <a:rPr lang="en-US" dirty="0">
                <a:ea typeface="+mn-lt"/>
                <a:cs typeface="+mn-lt"/>
              </a:rPr>
              <a:t> and </a:t>
            </a:r>
            <a:r>
              <a:rPr lang="en-US" i="1" dirty="0">
                <a:ea typeface="+mn-lt"/>
                <a:cs typeface="+mn-lt"/>
              </a:rPr>
              <a:t>Salmonella</a:t>
            </a:r>
            <a:r>
              <a:rPr lang="en-US" dirty="0">
                <a:ea typeface="+mn-lt"/>
                <a:cs typeface="+mn-lt"/>
              </a:rPr>
              <a:t> were observed after 10 minutes of exposure to 10 ppm Cl. </a:t>
            </a:r>
            <a:endParaRPr lang="en-US" dirty="0"/>
          </a:p>
          <a:p>
            <a:r>
              <a:rPr lang="en-US" dirty="0">
                <a:ea typeface="+mn-lt"/>
                <a:cs typeface="+mn-lt"/>
              </a:rPr>
              <a:t>Concentrations of sanitizer 50 ppm and lower resulted in insignificant reductions in parasite infectivity of less than 1 log for both organisms. </a:t>
            </a:r>
          </a:p>
          <a:p>
            <a:r>
              <a:rPr lang="en-US" dirty="0">
                <a:ea typeface="+mn-lt"/>
                <a:cs typeface="+mn-lt"/>
              </a:rPr>
              <a:t>A 200 ppm PAA treatment reduced infectious oocyst populations by 3.8 log for </a:t>
            </a:r>
            <a:r>
              <a:rPr lang="en-US" i="1" dirty="0">
                <a:ea typeface="+mn-lt"/>
                <a:cs typeface="+mn-lt"/>
              </a:rPr>
              <a:t>C. parvum</a:t>
            </a:r>
            <a:r>
              <a:rPr lang="en-US" dirty="0">
                <a:ea typeface="+mn-lt"/>
                <a:cs typeface="+mn-lt"/>
              </a:rPr>
              <a:t> and 2.6 log for </a:t>
            </a:r>
            <a:r>
              <a:rPr lang="en-US" i="1" dirty="0">
                <a:ea typeface="+mn-lt"/>
                <a:cs typeface="+mn-lt"/>
              </a:rPr>
              <a:t>E. </a:t>
            </a:r>
            <a:r>
              <a:rPr lang="en-US" i="1" dirty="0" err="1">
                <a:ea typeface="+mn-lt"/>
                <a:cs typeface="+mn-lt"/>
              </a:rPr>
              <a:t>tenella</a:t>
            </a:r>
            <a:r>
              <a:rPr lang="en-US" dirty="0">
                <a:ea typeface="+mn-lt"/>
                <a:cs typeface="+mn-lt"/>
              </a:rPr>
              <a:t>, with Cl being significantly less effective against these organisms.</a:t>
            </a:r>
          </a:p>
          <a:p>
            <a:endParaRPr lang="en-US" dirty="0"/>
          </a:p>
          <a:p>
            <a:pPr marL="0" indent="0">
              <a:buNone/>
            </a:pPr>
            <a:endParaRPr lang="en-US" dirty="0"/>
          </a:p>
        </p:txBody>
      </p:sp>
    </p:spTree>
    <p:extLst>
      <p:ext uri="{BB962C8B-B14F-4D97-AF65-F5344CB8AC3E}">
        <p14:creationId xmlns:p14="http://schemas.microsoft.com/office/powerpoint/2010/main" val="3991118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E96B-9EDC-4642-B4D7-F698EC9574DA}"/>
              </a:ext>
            </a:extLst>
          </p:cNvPr>
          <p:cNvSpPr>
            <a:spLocks noGrp="1"/>
          </p:cNvSpPr>
          <p:nvPr>
            <p:ph type="title"/>
          </p:nvPr>
        </p:nvSpPr>
        <p:spPr/>
        <p:txBody>
          <a:bodyPr/>
          <a:lstStyle/>
          <a:p>
            <a:r>
              <a:rPr lang="en-US" b="1" dirty="0"/>
              <a:t>Bacterial Reduction – </a:t>
            </a:r>
            <a:r>
              <a:rPr lang="en-US" b="1" i="1" dirty="0"/>
              <a:t>E. coli </a:t>
            </a:r>
            <a:r>
              <a:rPr lang="en-US" b="1" dirty="0"/>
              <a:t>and </a:t>
            </a:r>
            <a:r>
              <a:rPr lang="en-US" b="1" i="1" dirty="0"/>
              <a:t>Salmonella</a:t>
            </a:r>
          </a:p>
        </p:txBody>
      </p:sp>
      <p:sp>
        <p:nvSpPr>
          <p:cNvPr id="5" name="TextBox 4">
            <a:extLst>
              <a:ext uri="{FF2B5EF4-FFF2-40B4-BE49-F238E27FC236}">
                <a16:creationId xmlns:a16="http://schemas.microsoft.com/office/drawing/2014/main" id="{F74BAC8A-D65B-44DC-9719-3E8183A48768}"/>
              </a:ext>
            </a:extLst>
          </p:cNvPr>
          <p:cNvSpPr txBox="1"/>
          <p:nvPr/>
        </p:nvSpPr>
        <p:spPr>
          <a:xfrm>
            <a:off x="4416038" y="1756813"/>
            <a:ext cx="3400541" cy="3851247"/>
          </a:xfrm>
          <a:prstGeom prst="rect">
            <a:avLst/>
          </a:prstGeom>
          <a:noFill/>
        </p:spPr>
        <p:txBody>
          <a:bodyPr wrap="square" lIns="91440" tIns="45720" rIns="91440" bIns="45720" rtlCol="0" anchor="t">
            <a:spAutoFit/>
          </a:bodyPr>
          <a:lstStyle/>
          <a:p>
            <a:pPr>
              <a:lnSpc>
                <a:spcPct val="107000"/>
              </a:lnSpc>
              <a:spcAft>
                <a:spcPts val="800"/>
              </a:spcAft>
            </a:pPr>
            <a:r>
              <a:rPr lang="en-US" sz="2300" dirty="0">
                <a:solidFill>
                  <a:srgbClr val="000000"/>
                </a:solidFill>
                <a:ea typeface="+mn-lt"/>
                <a:cs typeface="+mn-lt"/>
              </a:rPr>
              <a:t>Given 10 minutes of contact, low concentrations of sanitizer were effective at eliminating </a:t>
            </a:r>
            <a:r>
              <a:rPr lang="en-US" sz="2300" i="1" dirty="0">
                <a:solidFill>
                  <a:srgbClr val="000000"/>
                </a:solidFill>
                <a:ea typeface="+mn-lt"/>
                <a:cs typeface="+mn-lt"/>
              </a:rPr>
              <a:t>E. coli</a:t>
            </a:r>
            <a:r>
              <a:rPr lang="en-US" sz="2300" dirty="0">
                <a:solidFill>
                  <a:srgbClr val="000000"/>
                </a:solidFill>
                <a:ea typeface="+mn-lt"/>
                <a:cs typeface="+mn-lt"/>
              </a:rPr>
              <a:t> and </a:t>
            </a:r>
            <a:r>
              <a:rPr lang="en-US" sz="2300" i="1" dirty="0">
                <a:solidFill>
                  <a:srgbClr val="000000"/>
                </a:solidFill>
                <a:ea typeface="+mn-lt"/>
                <a:cs typeface="+mn-lt"/>
              </a:rPr>
              <a:t>Salmonella</a:t>
            </a:r>
            <a:r>
              <a:rPr lang="en-US" sz="2300" dirty="0">
                <a:solidFill>
                  <a:srgbClr val="000000"/>
                </a:solidFill>
                <a:ea typeface="+mn-lt"/>
                <a:cs typeface="+mn-lt"/>
              </a:rPr>
              <a:t>, with neither chlorine (Cl) nor peracetic acid (PAA) being significantly more effective.</a:t>
            </a:r>
            <a:endParaRPr lang="en-US" sz="2300">
              <a:ea typeface="+mn-lt"/>
              <a:cs typeface="+mn-lt"/>
            </a:endParaRPr>
          </a:p>
        </p:txBody>
      </p:sp>
      <p:pic>
        <p:nvPicPr>
          <p:cNvPr id="3" name="Picture 2" descr="A graph of a disinfection&#10;&#10;Description automatically generated">
            <a:extLst>
              <a:ext uri="{FF2B5EF4-FFF2-40B4-BE49-F238E27FC236}">
                <a16:creationId xmlns:a16="http://schemas.microsoft.com/office/drawing/2014/main" id="{3C01A0DA-B343-BED5-BA9A-DC3DA3B5A26C}"/>
              </a:ext>
            </a:extLst>
          </p:cNvPr>
          <p:cNvPicPr>
            <a:picLocks noChangeAspect="1"/>
          </p:cNvPicPr>
          <p:nvPr/>
        </p:nvPicPr>
        <p:blipFill>
          <a:blip r:embed="rId3"/>
          <a:stretch>
            <a:fillRect/>
          </a:stretch>
        </p:blipFill>
        <p:spPr>
          <a:xfrm>
            <a:off x="525559" y="1938619"/>
            <a:ext cx="3812237" cy="3585883"/>
          </a:xfrm>
          <a:prstGeom prst="rect">
            <a:avLst/>
          </a:prstGeom>
        </p:spPr>
      </p:pic>
      <p:pic>
        <p:nvPicPr>
          <p:cNvPr id="6" name="Picture 5">
            <a:extLst>
              <a:ext uri="{FF2B5EF4-FFF2-40B4-BE49-F238E27FC236}">
                <a16:creationId xmlns:a16="http://schemas.microsoft.com/office/drawing/2014/main" id="{B34542D7-39F7-3C98-FBB8-1AC825E85C9B}"/>
              </a:ext>
            </a:extLst>
          </p:cNvPr>
          <p:cNvPicPr>
            <a:picLocks noChangeAspect="1"/>
          </p:cNvPicPr>
          <p:nvPr/>
        </p:nvPicPr>
        <p:blipFill>
          <a:blip r:embed="rId4"/>
          <a:stretch>
            <a:fillRect/>
          </a:stretch>
        </p:blipFill>
        <p:spPr>
          <a:xfrm>
            <a:off x="7854623" y="1938615"/>
            <a:ext cx="3811403" cy="3585884"/>
          </a:xfrm>
          <a:prstGeom prst="rect">
            <a:avLst/>
          </a:prstGeom>
        </p:spPr>
      </p:pic>
      <p:sp>
        <p:nvSpPr>
          <p:cNvPr id="7" name="TextBox 6">
            <a:extLst>
              <a:ext uri="{FF2B5EF4-FFF2-40B4-BE49-F238E27FC236}">
                <a16:creationId xmlns:a16="http://schemas.microsoft.com/office/drawing/2014/main" id="{5BB044D8-F3D1-170E-6F2A-8B1218F4FCAC}"/>
              </a:ext>
            </a:extLst>
          </p:cNvPr>
          <p:cNvSpPr txBox="1"/>
          <p:nvPr/>
        </p:nvSpPr>
        <p:spPr>
          <a:xfrm>
            <a:off x="1098177" y="1479176"/>
            <a:ext cx="290232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t>E. coli</a:t>
            </a:r>
            <a:r>
              <a:rPr lang="en-US" sz="2400" dirty="0"/>
              <a:t> Reduction</a:t>
            </a:r>
            <a:endParaRPr lang="en-US" dirty="0"/>
          </a:p>
        </p:txBody>
      </p:sp>
      <p:sp>
        <p:nvSpPr>
          <p:cNvPr id="8" name="TextBox 7">
            <a:extLst>
              <a:ext uri="{FF2B5EF4-FFF2-40B4-BE49-F238E27FC236}">
                <a16:creationId xmlns:a16="http://schemas.microsoft.com/office/drawing/2014/main" id="{4DF017F3-6541-C957-C493-59E6ACAC7DCC}"/>
              </a:ext>
            </a:extLst>
          </p:cNvPr>
          <p:cNvSpPr txBox="1"/>
          <p:nvPr/>
        </p:nvSpPr>
        <p:spPr>
          <a:xfrm>
            <a:off x="8258735" y="1467968"/>
            <a:ext cx="340658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t>Salmonella</a:t>
            </a:r>
            <a:r>
              <a:rPr lang="en-US" sz="2400" dirty="0"/>
              <a:t> Reduction</a:t>
            </a:r>
            <a:endParaRPr lang="en-US" dirty="0"/>
          </a:p>
        </p:txBody>
      </p:sp>
      <p:sp>
        <p:nvSpPr>
          <p:cNvPr id="4" name="TextBox 3">
            <a:extLst>
              <a:ext uri="{FF2B5EF4-FFF2-40B4-BE49-F238E27FC236}">
                <a16:creationId xmlns:a16="http://schemas.microsoft.com/office/drawing/2014/main" id="{99E8C5DA-23DB-05D5-4083-86172751D988}"/>
              </a:ext>
            </a:extLst>
          </p:cNvPr>
          <p:cNvSpPr txBox="1"/>
          <p:nvPr/>
        </p:nvSpPr>
        <p:spPr>
          <a:xfrm>
            <a:off x="526676" y="5602940"/>
            <a:ext cx="28575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2">
                    <a:lumMod val="49000"/>
                  </a:schemeClr>
                </a:solidFill>
                <a:ea typeface="+mn-lt"/>
                <a:cs typeface="+mn-lt"/>
              </a:rPr>
              <a:t>solid line and █ = Cl </a:t>
            </a:r>
          </a:p>
          <a:p>
            <a:r>
              <a:rPr lang="en-US" sz="1600" dirty="0">
                <a:solidFill>
                  <a:schemeClr val="bg2">
                    <a:lumMod val="49000"/>
                  </a:schemeClr>
                </a:solidFill>
                <a:ea typeface="+mn-lt"/>
                <a:cs typeface="+mn-lt"/>
              </a:rPr>
              <a:t>dotted line and ♦ = PAA</a:t>
            </a:r>
            <a:endParaRPr lang="en-US" sz="1600">
              <a:solidFill>
                <a:schemeClr val="bg2">
                  <a:lumMod val="49000"/>
                </a:schemeClr>
              </a:solidFill>
            </a:endParaRPr>
          </a:p>
        </p:txBody>
      </p:sp>
      <p:sp>
        <p:nvSpPr>
          <p:cNvPr id="9" name="TextBox 8">
            <a:extLst>
              <a:ext uri="{FF2B5EF4-FFF2-40B4-BE49-F238E27FC236}">
                <a16:creationId xmlns:a16="http://schemas.microsoft.com/office/drawing/2014/main" id="{407408D9-E614-BB5C-2C0E-26C7438EF920}"/>
              </a:ext>
            </a:extLst>
          </p:cNvPr>
          <p:cNvSpPr txBox="1"/>
          <p:nvPr/>
        </p:nvSpPr>
        <p:spPr>
          <a:xfrm>
            <a:off x="8706970" y="5602939"/>
            <a:ext cx="28575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2">
                    <a:lumMod val="49000"/>
                  </a:schemeClr>
                </a:solidFill>
                <a:ea typeface="+mn-lt"/>
                <a:cs typeface="+mn-lt"/>
              </a:rPr>
              <a:t>solid line and █ = Cl </a:t>
            </a:r>
          </a:p>
          <a:p>
            <a:r>
              <a:rPr lang="en-US" sz="1600" dirty="0">
                <a:solidFill>
                  <a:schemeClr val="bg2">
                    <a:lumMod val="49000"/>
                  </a:schemeClr>
                </a:solidFill>
                <a:ea typeface="+mn-lt"/>
                <a:cs typeface="+mn-lt"/>
              </a:rPr>
              <a:t>dotted line and ♦ = PAA</a:t>
            </a:r>
            <a:endParaRPr lang="en-US" sz="1600">
              <a:solidFill>
                <a:schemeClr val="bg2">
                  <a:lumMod val="49000"/>
                </a:schemeClr>
              </a:solidFill>
            </a:endParaRPr>
          </a:p>
        </p:txBody>
      </p:sp>
    </p:spTree>
    <p:extLst>
      <p:ext uri="{BB962C8B-B14F-4D97-AF65-F5344CB8AC3E}">
        <p14:creationId xmlns:p14="http://schemas.microsoft.com/office/powerpoint/2010/main" val="3413287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E96B-9EDC-4642-B4D7-F698EC9574DA}"/>
              </a:ext>
            </a:extLst>
          </p:cNvPr>
          <p:cNvSpPr>
            <a:spLocks noGrp="1"/>
          </p:cNvSpPr>
          <p:nvPr>
            <p:ph type="title"/>
          </p:nvPr>
        </p:nvSpPr>
        <p:spPr/>
        <p:txBody>
          <a:bodyPr/>
          <a:lstStyle/>
          <a:p>
            <a:r>
              <a:rPr lang="en-US" b="1" dirty="0"/>
              <a:t>Bacterial Reduction – </a:t>
            </a:r>
            <a:r>
              <a:rPr lang="en-US" b="1" i="1" dirty="0"/>
              <a:t>E. coli </a:t>
            </a:r>
            <a:r>
              <a:rPr lang="en-US" b="1" dirty="0"/>
              <a:t>and </a:t>
            </a:r>
            <a:r>
              <a:rPr lang="en-US" b="1" i="1" dirty="0"/>
              <a:t>Salmonella</a:t>
            </a:r>
          </a:p>
        </p:txBody>
      </p:sp>
      <p:sp>
        <p:nvSpPr>
          <p:cNvPr id="5" name="TextBox 4">
            <a:extLst>
              <a:ext uri="{FF2B5EF4-FFF2-40B4-BE49-F238E27FC236}">
                <a16:creationId xmlns:a16="http://schemas.microsoft.com/office/drawing/2014/main" id="{F74BAC8A-D65B-44DC-9719-3E8183A48768}"/>
              </a:ext>
            </a:extLst>
          </p:cNvPr>
          <p:cNvSpPr txBox="1"/>
          <p:nvPr/>
        </p:nvSpPr>
        <p:spPr>
          <a:xfrm>
            <a:off x="4416038" y="1717737"/>
            <a:ext cx="3410310" cy="4332533"/>
          </a:xfrm>
          <a:prstGeom prst="rect">
            <a:avLst/>
          </a:prstGeom>
          <a:noFill/>
        </p:spPr>
        <p:txBody>
          <a:bodyPr wrap="square" lIns="91440" tIns="45720" rIns="91440" bIns="45720" rtlCol="0" anchor="t">
            <a:spAutoFit/>
          </a:bodyPr>
          <a:lstStyle/>
          <a:p>
            <a:pPr>
              <a:lnSpc>
                <a:spcPct val="107000"/>
              </a:lnSpc>
              <a:spcAft>
                <a:spcPts val="800"/>
              </a:spcAft>
            </a:pPr>
            <a:r>
              <a:rPr lang="en-US" sz="2300" dirty="0">
                <a:solidFill>
                  <a:srgbClr val="000000"/>
                </a:solidFill>
                <a:ea typeface="+mn-lt"/>
                <a:cs typeface="+mn-lt"/>
              </a:rPr>
              <a:t>When applied at a concentration of 10 ppm, the sanitizers were significantly more effective, albeit indistinct from one another, at reducing </a:t>
            </a:r>
            <a:r>
              <a:rPr lang="en-US" sz="2300" i="1" dirty="0">
                <a:solidFill>
                  <a:srgbClr val="000000"/>
                </a:solidFill>
                <a:ea typeface="+mn-lt"/>
                <a:cs typeface="+mn-lt"/>
              </a:rPr>
              <a:t>Salmonella</a:t>
            </a:r>
            <a:r>
              <a:rPr lang="en-US" sz="2300" dirty="0">
                <a:solidFill>
                  <a:srgbClr val="000000"/>
                </a:solidFill>
                <a:ea typeface="+mn-lt"/>
                <a:cs typeface="+mn-lt"/>
              </a:rPr>
              <a:t>. </a:t>
            </a:r>
          </a:p>
          <a:p>
            <a:pPr>
              <a:lnSpc>
                <a:spcPct val="107000"/>
              </a:lnSpc>
              <a:spcAft>
                <a:spcPts val="800"/>
              </a:spcAft>
            </a:pPr>
            <a:r>
              <a:rPr lang="en-US" sz="2300" dirty="0">
                <a:solidFill>
                  <a:srgbClr val="000000"/>
                </a:solidFill>
                <a:ea typeface="+mn-lt"/>
                <a:cs typeface="+mn-lt"/>
              </a:rPr>
              <a:t>However, Cl outperformed PAA substantially at reducing </a:t>
            </a:r>
            <a:r>
              <a:rPr lang="en-US" sz="2300" i="1" dirty="0">
                <a:solidFill>
                  <a:srgbClr val="000000"/>
                </a:solidFill>
                <a:ea typeface="+mn-lt"/>
                <a:cs typeface="+mn-lt"/>
              </a:rPr>
              <a:t>E. coli</a:t>
            </a:r>
            <a:r>
              <a:rPr lang="en-US" sz="2300" dirty="0">
                <a:solidFill>
                  <a:srgbClr val="000000"/>
                </a:solidFill>
                <a:ea typeface="+mn-lt"/>
                <a:cs typeface="+mn-lt"/>
              </a:rPr>
              <a:t>.</a:t>
            </a:r>
            <a:endParaRPr lang="en-US" sz="2300">
              <a:ea typeface="+mn-lt"/>
              <a:cs typeface="+mn-lt"/>
            </a:endParaRPr>
          </a:p>
        </p:txBody>
      </p:sp>
      <p:pic>
        <p:nvPicPr>
          <p:cNvPr id="3" name="Picture 2" descr="A graph of a disinfection&#10;&#10;Description automatically generated">
            <a:extLst>
              <a:ext uri="{FF2B5EF4-FFF2-40B4-BE49-F238E27FC236}">
                <a16:creationId xmlns:a16="http://schemas.microsoft.com/office/drawing/2014/main" id="{3C01A0DA-B343-BED5-BA9A-DC3DA3B5A26C}"/>
              </a:ext>
            </a:extLst>
          </p:cNvPr>
          <p:cNvPicPr>
            <a:picLocks noChangeAspect="1"/>
          </p:cNvPicPr>
          <p:nvPr/>
        </p:nvPicPr>
        <p:blipFill>
          <a:blip r:embed="rId3"/>
          <a:stretch>
            <a:fillRect/>
          </a:stretch>
        </p:blipFill>
        <p:spPr>
          <a:xfrm>
            <a:off x="525559" y="1938619"/>
            <a:ext cx="3812237" cy="3585883"/>
          </a:xfrm>
          <a:prstGeom prst="rect">
            <a:avLst/>
          </a:prstGeom>
          <a:ln>
            <a:noFill/>
          </a:ln>
        </p:spPr>
      </p:pic>
      <p:pic>
        <p:nvPicPr>
          <p:cNvPr id="6" name="Picture 5">
            <a:extLst>
              <a:ext uri="{FF2B5EF4-FFF2-40B4-BE49-F238E27FC236}">
                <a16:creationId xmlns:a16="http://schemas.microsoft.com/office/drawing/2014/main" id="{B34542D7-39F7-3C98-FBB8-1AC825E85C9B}"/>
              </a:ext>
            </a:extLst>
          </p:cNvPr>
          <p:cNvPicPr>
            <a:picLocks noChangeAspect="1"/>
          </p:cNvPicPr>
          <p:nvPr/>
        </p:nvPicPr>
        <p:blipFill>
          <a:blip r:embed="rId4"/>
          <a:stretch>
            <a:fillRect/>
          </a:stretch>
        </p:blipFill>
        <p:spPr>
          <a:xfrm>
            <a:off x="7854623" y="1938615"/>
            <a:ext cx="3811403" cy="3585884"/>
          </a:xfrm>
          <a:prstGeom prst="rect">
            <a:avLst/>
          </a:prstGeom>
        </p:spPr>
      </p:pic>
      <p:sp>
        <p:nvSpPr>
          <p:cNvPr id="7" name="TextBox 6">
            <a:extLst>
              <a:ext uri="{FF2B5EF4-FFF2-40B4-BE49-F238E27FC236}">
                <a16:creationId xmlns:a16="http://schemas.microsoft.com/office/drawing/2014/main" id="{5BB044D8-F3D1-170E-6F2A-8B1218F4FCAC}"/>
              </a:ext>
            </a:extLst>
          </p:cNvPr>
          <p:cNvSpPr txBox="1"/>
          <p:nvPr/>
        </p:nvSpPr>
        <p:spPr>
          <a:xfrm>
            <a:off x="1098177" y="1479176"/>
            <a:ext cx="290232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t>E. coli</a:t>
            </a:r>
            <a:r>
              <a:rPr lang="en-US" sz="2400" dirty="0"/>
              <a:t> Reduction</a:t>
            </a:r>
            <a:endParaRPr lang="en-US" dirty="0"/>
          </a:p>
        </p:txBody>
      </p:sp>
      <p:sp>
        <p:nvSpPr>
          <p:cNvPr id="8" name="TextBox 7">
            <a:extLst>
              <a:ext uri="{FF2B5EF4-FFF2-40B4-BE49-F238E27FC236}">
                <a16:creationId xmlns:a16="http://schemas.microsoft.com/office/drawing/2014/main" id="{4DF017F3-6541-C957-C493-59E6ACAC7DCC}"/>
              </a:ext>
            </a:extLst>
          </p:cNvPr>
          <p:cNvSpPr txBox="1"/>
          <p:nvPr/>
        </p:nvSpPr>
        <p:spPr>
          <a:xfrm>
            <a:off x="8258735" y="1467968"/>
            <a:ext cx="340658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t>Salmonella</a:t>
            </a:r>
            <a:r>
              <a:rPr lang="en-US" sz="2400" dirty="0"/>
              <a:t> Reduction</a:t>
            </a:r>
            <a:endParaRPr lang="en-US" dirty="0"/>
          </a:p>
        </p:txBody>
      </p:sp>
      <p:sp>
        <p:nvSpPr>
          <p:cNvPr id="9" name="TextBox 8">
            <a:extLst>
              <a:ext uri="{FF2B5EF4-FFF2-40B4-BE49-F238E27FC236}">
                <a16:creationId xmlns:a16="http://schemas.microsoft.com/office/drawing/2014/main" id="{612DF7DA-B6BC-F844-6D17-CA584B8E7DA2}"/>
              </a:ext>
            </a:extLst>
          </p:cNvPr>
          <p:cNvSpPr txBox="1"/>
          <p:nvPr/>
        </p:nvSpPr>
        <p:spPr>
          <a:xfrm>
            <a:off x="526676" y="5602940"/>
            <a:ext cx="28575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2">
                    <a:lumMod val="49000"/>
                  </a:schemeClr>
                </a:solidFill>
                <a:ea typeface="+mn-lt"/>
                <a:cs typeface="+mn-lt"/>
              </a:rPr>
              <a:t>solid line and █ = Cl </a:t>
            </a:r>
          </a:p>
          <a:p>
            <a:r>
              <a:rPr lang="en-US" sz="1600" dirty="0">
                <a:solidFill>
                  <a:schemeClr val="bg2">
                    <a:lumMod val="49000"/>
                  </a:schemeClr>
                </a:solidFill>
                <a:ea typeface="+mn-lt"/>
                <a:cs typeface="+mn-lt"/>
              </a:rPr>
              <a:t>dotted line and ♦ = PAA</a:t>
            </a:r>
            <a:endParaRPr lang="en-US" sz="1600">
              <a:solidFill>
                <a:schemeClr val="bg2">
                  <a:lumMod val="49000"/>
                </a:schemeClr>
              </a:solidFill>
            </a:endParaRPr>
          </a:p>
        </p:txBody>
      </p:sp>
      <p:sp>
        <p:nvSpPr>
          <p:cNvPr id="11" name="TextBox 10">
            <a:extLst>
              <a:ext uri="{FF2B5EF4-FFF2-40B4-BE49-F238E27FC236}">
                <a16:creationId xmlns:a16="http://schemas.microsoft.com/office/drawing/2014/main" id="{7E3A2EB5-D6E9-37B8-A3F6-6D0576629FBD}"/>
              </a:ext>
            </a:extLst>
          </p:cNvPr>
          <p:cNvSpPr txBox="1"/>
          <p:nvPr/>
        </p:nvSpPr>
        <p:spPr>
          <a:xfrm>
            <a:off x="8706970" y="5602939"/>
            <a:ext cx="28575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2">
                    <a:lumMod val="49000"/>
                  </a:schemeClr>
                </a:solidFill>
                <a:ea typeface="+mn-lt"/>
                <a:cs typeface="+mn-lt"/>
              </a:rPr>
              <a:t>solid line and █ = Cl </a:t>
            </a:r>
          </a:p>
          <a:p>
            <a:r>
              <a:rPr lang="en-US" sz="1600" dirty="0">
                <a:solidFill>
                  <a:schemeClr val="bg2">
                    <a:lumMod val="49000"/>
                  </a:schemeClr>
                </a:solidFill>
                <a:ea typeface="+mn-lt"/>
                <a:cs typeface="+mn-lt"/>
              </a:rPr>
              <a:t>dotted line and ♦ = PAA</a:t>
            </a:r>
            <a:endParaRPr lang="en-US" sz="1600">
              <a:solidFill>
                <a:schemeClr val="bg2">
                  <a:lumMod val="49000"/>
                </a:schemeClr>
              </a:solidFill>
            </a:endParaRPr>
          </a:p>
        </p:txBody>
      </p:sp>
    </p:spTree>
    <p:extLst>
      <p:ext uri="{BB962C8B-B14F-4D97-AF65-F5344CB8AC3E}">
        <p14:creationId xmlns:p14="http://schemas.microsoft.com/office/powerpoint/2010/main" val="2587412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E96B-9EDC-4642-B4D7-F698EC9574DA}"/>
              </a:ext>
            </a:extLst>
          </p:cNvPr>
          <p:cNvSpPr>
            <a:spLocks noGrp="1"/>
          </p:cNvSpPr>
          <p:nvPr>
            <p:ph type="title"/>
          </p:nvPr>
        </p:nvSpPr>
        <p:spPr>
          <a:xfrm>
            <a:off x="614083" y="365125"/>
            <a:ext cx="11154334" cy="1347973"/>
          </a:xfrm>
        </p:spPr>
        <p:txBody>
          <a:bodyPr/>
          <a:lstStyle/>
          <a:p>
            <a:r>
              <a:rPr lang="en-US" b="1" dirty="0">
                <a:ea typeface="+mj-lt"/>
                <a:cs typeface="+mj-lt"/>
              </a:rPr>
              <a:t>Oocyst inactivation - </a:t>
            </a:r>
            <a:r>
              <a:rPr lang="en-US" b="1" i="1" dirty="0">
                <a:ea typeface="+mj-lt"/>
                <a:cs typeface="+mj-lt"/>
              </a:rPr>
              <a:t>C. parvum</a:t>
            </a:r>
            <a:r>
              <a:rPr lang="en-US" b="1" dirty="0">
                <a:ea typeface="+mj-lt"/>
                <a:cs typeface="+mj-lt"/>
              </a:rPr>
              <a:t> and </a:t>
            </a:r>
            <a:r>
              <a:rPr lang="en-US" b="1" i="1" dirty="0">
                <a:ea typeface="+mj-lt"/>
                <a:cs typeface="+mj-lt"/>
              </a:rPr>
              <a:t>E. </a:t>
            </a:r>
            <a:r>
              <a:rPr lang="en-US" b="1" i="1" err="1">
                <a:ea typeface="+mj-lt"/>
                <a:cs typeface="+mj-lt"/>
              </a:rPr>
              <a:t>tenella</a:t>
            </a:r>
            <a:endParaRPr lang="en-US" b="1" i="1">
              <a:ea typeface="+mj-lt"/>
              <a:cs typeface="+mj-lt"/>
            </a:endParaRPr>
          </a:p>
        </p:txBody>
      </p:sp>
      <p:sp>
        <p:nvSpPr>
          <p:cNvPr id="5" name="TextBox 4">
            <a:extLst>
              <a:ext uri="{FF2B5EF4-FFF2-40B4-BE49-F238E27FC236}">
                <a16:creationId xmlns:a16="http://schemas.microsoft.com/office/drawing/2014/main" id="{F74BAC8A-D65B-44DC-9719-3E8183A48768}"/>
              </a:ext>
            </a:extLst>
          </p:cNvPr>
          <p:cNvSpPr txBox="1"/>
          <p:nvPr/>
        </p:nvSpPr>
        <p:spPr>
          <a:xfrm>
            <a:off x="4416038" y="1717737"/>
            <a:ext cx="3410310" cy="3485634"/>
          </a:xfrm>
          <a:prstGeom prst="rect">
            <a:avLst/>
          </a:prstGeom>
          <a:noFill/>
        </p:spPr>
        <p:txBody>
          <a:bodyPr wrap="square" lIns="91440" tIns="45720" rIns="91440" bIns="45720" rtlCol="0" anchor="t">
            <a:spAutoFit/>
          </a:bodyPr>
          <a:lstStyle/>
          <a:p>
            <a:pPr>
              <a:lnSpc>
                <a:spcPct val="107000"/>
              </a:lnSpc>
              <a:spcAft>
                <a:spcPts val="800"/>
              </a:spcAft>
            </a:pPr>
            <a:r>
              <a:rPr lang="en-US" sz="2600" dirty="0">
                <a:ea typeface="+mn-lt"/>
                <a:cs typeface="+mn-lt"/>
              </a:rPr>
              <a:t>Treating </a:t>
            </a:r>
            <a:r>
              <a:rPr lang="en-US" sz="2600" i="1" dirty="0">
                <a:ea typeface="+mn-lt"/>
                <a:cs typeface="+mn-lt"/>
              </a:rPr>
              <a:t>C. parvum</a:t>
            </a:r>
            <a:r>
              <a:rPr lang="en-US" sz="2600" dirty="0">
                <a:ea typeface="+mn-lt"/>
                <a:cs typeface="+mn-lt"/>
              </a:rPr>
              <a:t> and </a:t>
            </a:r>
            <a:r>
              <a:rPr lang="en-US" sz="2600" i="1" dirty="0">
                <a:ea typeface="+mn-lt"/>
                <a:cs typeface="+mn-lt"/>
              </a:rPr>
              <a:t>E. </a:t>
            </a:r>
            <a:r>
              <a:rPr lang="en-US" sz="2600" i="1" err="1">
                <a:ea typeface="+mn-lt"/>
                <a:cs typeface="+mn-lt"/>
              </a:rPr>
              <a:t>tenella</a:t>
            </a:r>
            <a:r>
              <a:rPr lang="en-US" sz="2600" dirty="0">
                <a:ea typeface="+mn-lt"/>
                <a:cs typeface="+mn-lt"/>
              </a:rPr>
              <a:t> oocysts with 3 or 10 ppm of sanitizer was ineffective at decreasing infectivity regardless of 5 or 10-minute contact time.</a:t>
            </a:r>
            <a:endParaRPr lang="en-US" sz="2600"/>
          </a:p>
        </p:txBody>
      </p:sp>
      <p:sp>
        <p:nvSpPr>
          <p:cNvPr id="7" name="TextBox 6">
            <a:extLst>
              <a:ext uri="{FF2B5EF4-FFF2-40B4-BE49-F238E27FC236}">
                <a16:creationId xmlns:a16="http://schemas.microsoft.com/office/drawing/2014/main" id="{5BB044D8-F3D1-170E-6F2A-8B1218F4FCAC}"/>
              </a:ext>
            </a:extLst>
          </p:cNvPr>
          <p:cNvSpPr txBox="1"/>
          <p:nvPr/>
        </p:nvSpPr>
        <p:spPr>
          <a:xfrm>
            <a:off x="963706" y="1467970"/>
            <a:ext cx="331693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t>C. parvum</a:t>
            </a:r>
            <a:r>
              <a:rPr lang="en-US" sz="2400" dirty="0"/>
              <a:t> Inactivation</a:t>
            </a:r>
          </a:p>
        </p:txBody>
      </p:sp>
      <p:sp>
        <p:nvSpPr>
          <p:cNvPr id="8" name="TextBox 7">
            <a:extLst>
              <a:ext uri="{FF2B5EF4-FFF2-40B4-BE49-F238E27FC236}">
                <a16:creationId xmlns:a16="http://schemas.microsoft.com/office/drawing/2014/main" id="{4DF017F3-6541-C957-C493-59E6ACAC7DCC}"/>
              </a:ext>
            </a:extLst>
          </p:cNvPr>
          <p:cNvSpPr txBox="1"/>
          <p:nvPr/>
        </p:nvSpPr>
        <p:spPr>
          <a:xfrm>
            <a:off x="8258735" y="1467968"/>
            <a:ext cx="340658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t>E. </a:t>
            </a:r>
            <a:r>
              <a:rPr lang="en-US" sz="2400" i="1" dirty="0" err="1"/>
              <a:t>tenella</a:t>
            </a:r>
            <a:r>
              <a:rPr lang="en-US" sz="2400" dirty="0"/>
              <a:t> Inactivation</a:t>
            </a:r>
            <a:endParaRPr lang="en-US" dirty="0"/>
          </a:p>
        </p:txBody>
      </p:sp>
      <p:sp>
        <p:nvSpPr>
          <p:cNvPr id="9" name="TextBox 8">
            <a:extLst>
              <a:ext uri="{FF2B5EF4-FFF2-40B4-BE49-F238E27FC236}">
                <a16:creationId xmlns:a16="http://schemas.microsoft.com/office/drawing/2014/main" id="{612DF7DA-B6BC-F844-6D17-CA584B8E7DA2}"/>
              </a:ext>
            </a:extLst>
          </p:cNvPr>
          <p:cNvSpPr txBox="1"/>
          <p:nvPr/>
        </p:nvSpPr>
        <p:spPr>
          <a:xfrm>
            <a:off x="526676" y="5602940"/>
            <a:ext cx="28575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2">
                    <a:lumMod val="49000"/>
                  </a:schemeClr>
                </a:solidFill>
                <a:ea typeface="+mn-lt"/>
                <a:cs typeface="+mn-lt"/>
              </a:rPr>
              <a:t>solid line and █ = Cl </a:t>
            </a:r>
          </a:p>
          <a:p>
            <a:r>
              <a:rPr lang="en-US" sz="1600" dirty="0">
                <a:solidFill>
                  <a:schemeClr val="bg2">
                    <a:lumMod val="49000"/>
                  </a:schemeClr>
                </a:solidFill>
                <a:ea typeface="+mn-lt"/>
                <a:cs typeface="+mn-lt"/>
              </a:rPr>
              <a:t>dotted line and ♦ = PAA</a:t>
            </a:r>
            <a:endParaRPr lang="en-US" sz="1600">
              <a:solidFill>
                <a:schemeClr val="bg2">
                  <a:lumMod val="49000"/>
                </a:schemeClr>
              </a:solidFill>
            </a:endParaRPr>
          </a:p>
        </p:txBody>
      </p:sp>
      <p:sp>
        <p:nvSpPr>
          <p:cNvPr id="11" name="TextBox 10">
            <a:extLst>
              <a:ext uri="{FF2B5EF4-FFF2-40B4-BE49-F238E27FC236}">
                <a16:creationId xmlns:a16="http://schemas.microsoft.com/office/drawing/2014/main" id="{7E3A2EB5-D6E9-37B8-A3F6-6D0576629FBD}"/>
              </a:ext>
            </a:extLst>
          </p:cNvPr>
          <p:cNvSpPr txBox="1"/>
          <p:nvPr/>
        </p:nvSpPr>
        <p:spPr>
          <a:xfrm>
            <a:off x="8706970" y="5602939"/>
            <a:ext cx="28575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2">
                    <a:lumMod val="49000"/>
                  </a:schemeClr>
                </a:solidFill>
                <a:ea typeface="+mn-lt"/>
                <a:cs typeface="+mn-lt"/>
              </a:rPr>
              <a:t>solid line and █ = Cl </a:t>
            </a:r>
          </a:p>
          <a:p>
            <a:r>
              <a:rPr lang="en-US" sz="1600" dirty="0">
                <a:solidFill>
                  <a:schemeClr val="bg2">
                    <a:lumMod val="49000"/>
                  </a:schemeClr>
                </a:solidFill>
                <a:ea typeface="+mn-lt"/>
                <a:cs typeface="+mn-lt"/>
              </a:rPr>
              <a:t>dotted line and ♦ = PAA</a:t>
            </a:r>
            <a:endParaRPr lang="en-US" sz="1600">
              <a:solidFill>
                <a:schemeClr val="bg2">
                  <a:lumMod val="49000"/>
                </a:schemeClr>
              </a:solidFill>
            </a:endParaRPr>
          </a:p>
        </p:txBody>
      </p:sp>
      <p:pic>
        <p:nvPicPr>
          <p:cNvPr id="4" name="Picture 3">
            <a:extLst>
              <a:ext uri="{FF2B5EF4-FFF2-40B4-BE49-F238E27FC236}">
                <a16:creationId xmlns:a16="http://schemas.microsoft.com/office/drawing/2014/main" id="{0FC6FB16-C2F9-4F84-F0C3-195D04C269D3}"/>
              </a:ext>
            </a:extLst>
          </p:cNvPr>
          <p:cNvPicPr>
            <a:picLocks noChangeAspect="1"/>
          </p:cNvPicPr>
          <p:nvPr/>
        </p:nvPicPr>
        <p:blipFill>
          <a:blip r:embed="rId3"/>
          <a:stretch>
            <a:fillRect/>
          </a:stretch>
        </p:blipFill>
        <p:spPr>
          <a:xfrm>
            <a:off x="525361" y="1927411"/>
            <a:ext cx="3756601" cy="3462620"/>
          </a:xfrm>
          <a:prstGeom prst="rect">
            <a:avLst/>
          </a:prstGeom>
        </p:spPr>
      </p:pic>
      <p:pic>
        <p:nvPicPr>
          <p:cNvPr id="10" name="Picture 9" descr="A graph of a disinfection&#10;&#10;Description automatically generated">
            <a:extLst>
              <a:ext uri="{FF2B5EF4-FFF2-40B4-BE49-F238E27FC236}">
                <a16:creationId xmlns:a16="http://schemas.microsoft.com/office/drawing/2014/main" id="{B8F219CE-D152-4D30-1AA6-6886C24DA0B1}"/>
              </a:ext>
            </a:extLst>
          </p:cNvPr>
          <p:cNvPicPr>
            <a:picLocks noChangeAspect="1"/>
          </p:cNvPicPr>
          <p:nvPr/>
        </p:nvPicPr>
        <p:blipFill>
          <a:blip r:embed="rId4"/>
          <a:stretch>
            <a:fillRect/>
          </a:stretch>
        </p:blipFill>
        <p:spPr>
          <a:xfrm>
            <a:off x="7908106" y="1927411"/>
            <a:ext cx="3760467" cy="3462619"/>
          </a:xfrm>
          <a:prstGeom prst="rect">
            <a:avLst/>
          </a:prstGeom>
          <a:ln>
            <a:noFill/>
          </a:ln>
        </p:spPr>
      </p:pic>
    </p:spTree>
    <p:extLst>
      <p:ext uri="{BB962C8B-B14F-4D97-AF65-F5344CB8AC3E}">
        <p14:creationId xmlns:p14="http://schemas.microsoft.com/office/powerpoint/2010/main" val="3204428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9E96B-9EDC-4642-B4D7-F698EC9574DA}"/>
              </a:ext>
            </a:extLst>
          </p:cNvPr>
          <p:cNvSpPr>
            <a:spLocks noGrp="1"/>
          </p:cNvSpPr>
          <p:nvPr>
            <p:ph type="title"/>
          </p:nvPr>
        </p:nvSpPr>
        <p:spPr>
          <a:xfrm>
            <a:off x="614083" y="365125"/>
            <a:ext cx="11154334" cy="1347973"/>
          </a:xfrm>
        </p:spPr>
        <p:txBody>
          <a:bodyPr/>
          <a:lstStyle/>
          <a:p>
            <a:r>
              <a:rPr lang="en-US" b="1" dirty="0">
                <a:ea typeface="+mj-lt"/>
                <a:cs typeface="+mj-lt"/>
              </a:rPr>
              <a:t>Oocyst inactivation - </a:t>
            </a:r>
            <a:r>
              <a:rPr lang="en-US" b="1" i="1" dirty="0">
                <a:ea typeface="+mj-lt"/>
                <a:cs typeface="+mj-lt"/>
              </a:rPr>
              <a:t>C. parvum</a:t>
            </a:r>
            <a:r>
              <a:rPr lang="en-US" b="1" dirty="0">
                <a:ea typeface="+mj-lt"/>
                <a:cs typeface="+mj-lt"/>
              </a:rPr>
              <a:t> and </a:t>
            </a:r>
            <a:r>
              <a:rPr lang="en-US" b="1" i="1" dirty="0">
                <a:ea typeface="+mj-lt"/>
                <a:cs typeface="+mj-lt"/>
              </a:rPr>
              <a:t>E. </a:t>
            </a:r>
            <a:r>
              <a:rPr lang="en-US" b="1" i="1" dirty="0" err="1">
                <a:ea typeface="+mj-lt"/>
                <a:cs typeface="+mj-lt"/>
              </a:rPr>
              <a:t>tenella</a:t>
            </a:r>
          </a:p>
        </p:txBody>
      </p:sp>
      <p:sp>
        <p:nvSpPr>
          <p:cNvPr id="5" name="TextBox 4">
            <a:extLst>
              <a:ext uri="{FF2B5EF4-FFF2-40B4-BE49-F238E27FC236}">
                <a16:creationId xmlns:a16="http://schemas.microsoft.com/office/drawing/2014/main" id="{F74BAC8A-D65B-44DC-9719-3E8183A48768}"/>
              </a:ext>
            </a:extLst>
          </p:cNvPr>
          <p:cNvSpPr txBox="1"/>
          <p:nvPr/>
        </p:nvSpPr>
        <p:spPr>
          <a:xfrm>
            <a:off x="4416038" y="1717737"/>
            <a:ext cx="3410310" cy="3913764"/>
          </a:xfrm>
          <a:prstGeom prst="rect">
            <a:avLst/>
          </a:prstGeom>
          <a:noFill/>
        </p:spPr>
        <p:txBody>
          <a:bodyPr wrap="square" lIns="91440" tIns="45720" rIns="91440" bIns="45720" rtlCol="0" anchor="t">
            <a:spAutoFit/>
          </a:bodyPr>
          <a:lstStyle/>
          <a:p>
            <a:pPr>
              <a:lnSpc>
                <a:spcPct val="107000"/>
              </a:lnSpc>
              <a:spcAft>
                <a:spcPts val="800"/>
              </a:spcAft>
            </a:pPr>
            <a:r>
              <a:rPr lang="en-US" sz="2600" dirty="0">
                <a:ea typeface="+mn-lt"/>
                <a:cs typeface="+mn-lt"/>
              </a:rPr>
              <a:t>In general, treatment with PAA was more effective at inactivating </a:t>
            </a:r>
            <a:r>
              <a:rPr lang="en-US" sz="2600" i="1" dirty="0">
                <a:ea typeface="+mn-lt"/>
                <a:cs typeface="+mn-lt"/>
              </a:rPr>
              <a:t>C. parvum</a:t>
            </a:r>
            <a:r>
              <a:rPr lang="en-US" sz="2600" dirty="0">
                <a:ea typeface="+mn-lt"/>
                <a:cs typeface="+mn-lt"/>
              </a:rPr>
              <a:t> and </a:t>
            </a:r>
            <a:r>
              <a:rPr lang="en-US" sz="2600" i="1" dirty="0">
                <a:ea typeface="+mn-lt"/>
                <a:cs typeface="+mn-lt"/>
              </a:rPr>
              <a:t>E. </a:t>
            </a:r>
            <a:r>
              <a:rPr lang="en-US" sz="2600" i="1" dirty="0" err="1">
                <a:ea typeface="+mn-lt"/>
                <a:cs typeface="+mn-lt"/>
              </a:rPr>
              <a:t>tenella</a:t>
            </a:r>
            <a:r>
              <a:rPr lang="en-US" sz="2600" dirty="0">
                <a:ea typeface="+mn-lt"/>
                <a:cs typeface="+mn-lt"/>
              </a:rPr>
              <a:t> oocysts as compared to Cl, but this difference was not always significant.</a:t>
            </a:r>
            <a:endParaRPr lang="en-US" dirty="0">
              <a:ea typeface="+mn-lt"/>
              <a:cs typeface="+mn-lt"/>
            </a:endParaRPr>
          </a:p>
        </p:txBody>
      </p:sp>
      <p:sp>
        <p:nvSpPr>
          <p:cNvPr id="7" name="TextBox 6">
            <a:extLst>
              <a:ext uri="{FF2B5EF4-FFF2-40B4-BE49-F238E27FC236}">
                <a16:creationId xmlns:a16="http://schemas.microsoft.com/office/drawing/2014/main" id="{5BB044D8-F3D1-170E-6F2A-8B1218F4FCAC}"/>
              </a:ext>
            </a:extLst>
          </p:cNvPr>
          <p:cNvSpPr txBox="1"/>
          <p:nvPr/>
        </p:nvSpPr>
        <p:spPr>
          <a:xfrm>
            <a:off x="963706" y="1467970"/>
            <a:ext cx="331693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t>C. parvum</a:t>
            </a:r>
            <a:r>
              <a:rPr lang="en-US" sz="2400" dirty="0"/>
              <a:t> Inactivation</a:t>
            </a:r>
          </a:p>
        </p:txBody>
      </p:sp>
      <p:sp>
        <p:nvSpPr>
          <p:cNvPr id="8" name="TextBox 7">
            <a:extLst>
              <a:ext uri="{FF2B5EF4-FFF2-40B4-BE49-F238E27FC236}">
                <a16:creationId xmlns:a16="http://schemas.microsoft.com/office/drawing/2014/main" id="{4DF017F3-6541-C957-C493-59E6ACAC7DCC}"/>
              </a:ext>
            </a:extLst>
          </p:cNvPr>
          <p:cNvSpPr txBox="1"/>
          <p:nvPr/>
        </p:nvSpPr>
        <p:spPr>
          <a:xfrm>
            <a:off x="8258735" y="1467968"/>
            <a:ext cx="340658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t>E. </a:t>
            </a:r>
            <a:r>
              <a:rPr lang="en-US" sz="2400" i="1" dirty="0" err="1"/>
              <a:t>tenella</a:t>
            </a:r>
            <a:r>
              <a:rPr lang="en-US" sz="2400" dirty="0"/>
              <a:t> Inactivation</a:t>
            </a:r>
            <a:endParaRPr lang="en-US" dirty="0"/>
          </a:p>
        </p:txBody>
      </p:sp>
      <p:sp>
        <p:nvSpPr>
          <p:cNvPr id="9" name="TextBox 8">
            <a:extLst>
              <a:ext uri="{FF2B5EF4-FFF2-40B4-BE49-F238E27FC236}">
                <a16:creationId xmlns:a16="http://schemas.microsoft.com/office/drawing/2014/main" id="{612DF7DA-B6BC-F844-6D17-CA584B8E7DA2}"/>
              </a:ext>
            </a:extLst>
          </p:cNvPr>
          <p:cNvSpPr txBox="1"/>
          <p:nvPr/>
        </p:nvSpPr>
        <p:spPr>
          <a:xfrm>
            <a:off x="526676" y="5602940"/>
            <a:ext cx="28575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2">
                    <a:lumMod val="49000"/>
                  </a:schemeClr>
                </a:solidFill>
                <a:ea typeface="+mn-lt"/>
                <a:cs typeface="+mn-lt"/>
              </a:rPr>
              <a:t>solid line and █ = Cl </a:t>
            </a:r>
          </a:p>
          <a:p>
            <a:r>
              <a:rPr lang="en-US" sz="1600" dirty="0">
                <a:solidFill>
                  <a:schemeClr val="bg2">
                    <a:lumMod val="49000"/>
                  </a:schemeClr>
                </a:solidFill>
                <a:ea typeface="+mn-lt"/>
                <a:cs typeface="+mn-lt"/>
              </a:rPr>
              <a:t>dotted line and ♦ = PAA</a:t>
            </a:r>
            <a:endParaRPr lang="en-US" sz="1600">
              <a:solidFill>
                <a:schemeClr val="bg2">
                  <a:lumMod val="49000"/>
                </a:schemeClr>
              </a:solidFill>
            </a:endParaRPr>
          </a:p>
        </p:txBody>
      </p:sp>
      <p:sp>
        <p:nvSpPr>
          <p:cNvPr id="11" name="TextBox 10">
            <a:extLst>
              <a:ext uri="{FF2B5EF4-FFF2-40B4-BE49-F238E27FC236}">
                <a16:creationId xmlns:a16="http://schemas.microsoft.com/office/drawing/2014/main" id="{7E3A2EB5-D6E9-37B8-A3F6-6D0576629FBD}"/>
              </a:ext>
            </a:extLst>
          </p:cNvPr>
          <p:cNvSpPr txBox="1"/>
          <p:nvPr/>
        </p:nvSpPr>
        <p:spPr>
          <a:xfrm>
            <a:off x="8706970" y="5602939"/>
            <a:ext cx="28575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bg2">
                    <a:lumMod val="49000"/>
                  </a:schemeClr>
                </a:solidFill>
                <a:ea typeface="+mn-lt"/>
                <a:cs typeface="+mn-lt"/>
              </a:rPr>
              <a:t>solid line and █ = Cl </a:t>
            </a:r>
          </a:p>
          <a:p>
            <a:r>
              <a:rPr lang="en-US" sz="1600" dirty="0">
                <a:solidFill>
                  <a:schemeClr val="bg2">
                    <a:lumMod val="49000"/>
                  </a:schemeClr>
                </a:solidFill>
                <a:ea typeface="+mn-lt"/>
                <a:cs typeface="+mn-lt"/>
              </a:rPr>
              <a:t>dotted line and ♦ = PAA</a:t>
            </a:r>
            <a:endParaRPr lang="en-US" sz="1600">
              <a:solidFill>
                <a:schemeClr val="bg2">
                  <a:lumMod val="49000"/>
                </a:schemeClr>
              </a:solidFill>
            </a:endParaRPr>
          </a:p>
        </p:txBody>
      </p:sp>
      <p:pic>
        <p:nvPicPr>
          <p:cNvPr id="4" name="Picture 3">
            <a:extLst>
              <a:ext uri="{FF2B5EF4-FFF2-40B4-BE49-F238E27FC236}">
                <a16:creationId xmlns:a16="http://schemas.microsoft.com/office/drawing/2014/main" id="{0FC6FB16-C2F9-4F84-F0C3-195D04C269D3}"/>
              </a:ext>
            </a:extLst>
          </p:cNvPr>
          <p:cNvPicPr>
            <a:picLocks noChangeAspect="1"/>
          </p:cNvPicPr>
          <p:nvPr/>
        </p:nvPicPr>
        <p:blipFill>
          <a:blip r:embed="rId3"/>
          <a:stretch>
            <a:fillRect/>
          </a:stretch>
        </p:blipFill>
        <p:spPr>
          <a:xfrm>
            <a:off x="525361" y="1927411"/>
            <a:ext cx="3756601" cy="3462620"/>
          </a:xfrm>
          <a:prstGeom prst="rect">
            <a:avLst/>
          </a:prstGeom>
        </p:spPr>
      </p:pic>
      <p:pic>
        <p:nvPicPr>
          <p:cNvPr id="10" name="Picture 9" descr="A graph of a disinfection&#10;&#10;Description automatically generated">
            <a:extLst>
              <a:ext uri="{FF2B5EF4-FFF2-40B4-BE49-F238E27FC236}">
                <a16:creationId xmlns:a16="http://schemas.microsoft.com/office/drawing/2014/main" id="{B8F219CE-D152-4D30-1AA6-6886C24DA0B1}"/>
              </a:ext>
            </a:extLst>
          </p:cNvPr>
          <p:cNvPicPr>
            <a:picLocks noChangeAspect="1"/>
          </p:cNvPicPr>
          <p:nvPr/>
        </p:nvPicPr>
        <p:blipFill>
          <a:blip r:embed="rId4"/>
          <a:stretch>
            <a:fillRect/>
          </a:stretch>
        </p:blipFill>
        <p:spPr>
          <a:xfrm>
            <a:off x="7908106" y="1927411"/>
            <a:ext cx="3760467" cy="3462619"/>
          </a:xfrm>
          <a:prstGeom prst="rect">
            <a:avLst/>
          </a:prstGeom>
          <a:ln>
            <a:noFill/>
          </a:ln>
        </p:spPr>
      </p:pic>
    </p:spTree>
    <p:extLst>
      <p:ext uri="{BB962C8B-B14F-4D97-AF65-F5344CB8AC3E}">
        <p14:creationId xmlns:p14="http://schemas.microsoft.com/office/powerpoint/2010/main" val="2975108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2A1EDE-81C8-499E-B5B6-5E7E8CB3A653}"/>
              </a:ext>
            </a:extLst>
          </p:cNvPr>
          <p:cNvSpPr>
            <a:spLocks noGrp="1"/>
          </p:cNvSpPr>
          <p:nvPr>
            <p:ph type="title"/>
          </p:nvPr>
        </p:nvSpPr>
        <p:spPr/>
        <p:txBody>
          <a:bodyPr/>
          <a:lstStyle/>
          <a:p>
            <a:r>
              <a:rPr lang="en-US" b="1" dirty="0"/>
              <a:t>More Information</a:t>
            </a:r>
          </a:p>
        </p:txBody>
      </p:sp>
      <p:sp>
        <p:nvSpPr>
          <p:cNvPr id="5" name="Footer Placeholder 3">
            <a:extLst>
              <a:ext uri="{FF2B5EF4-FFF2-40B4-BE49-F238E27FC236}">
                <a16:creationId xmlns:a16="http://schemas.microsoft.com/office/drawing/2014/main" id="{57AC503A-7322-4C91-9BD0-28B5576C736C}"/>
              </a:ext>
            </a:extLst>
          </p:cNvPr>
          <p:cNvSpPr txBox="1">
            <a:spLocks/>
          </p:cNvSpPr>
          <p:nvPr/>
        </p:nvSpPr>
        <p:spPr>
          <a:xfrm>
            <a:off x="482884" y="5209953"/>
            <a:ext cx="11270751" cy="646317"/>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dirty="0">
                <a:solidFill>
                  <a:schemeClr val="tx1"/>
                </a:solidFill>
              </a:rPr>
              <a:t>This work is supported by the Specialty Crops Research Initiative [grant no. 2020-51181-32157] from the USDA National Institute of Food and Agriculture. Any opinions, findings, conclusions, or recommendations expressed in this presentation are those of the speakers and do not necessarily reflect the view of the U.S. Department of Agriculture.</a:t>
            </a:r>
          </a:p>
        </p:txBody>
      </p:sp>
      <p:sp>
        <p:nvSpPr>
          <p:cNvPr id="3" name="TextBox 2">
            <a:extLst>
              <a:ext uri="{FF2B5EF4-FFF2-40B4-BE49-F238E27FC236}">
                <a16:creationId xmlns:a16="http://schemas.microsoft.com/office/drawing/2014/main" id="{3486BFD0-DBEA-4653-8DA8-59123BC144A8}"/>
              </a:ext>
            </a:extLst>
          </p:cNvPr>
          <p:cNvSpPr txBox="1"/>
          <p:nvPr/>
        </p:nvSpPr>
        <p:spPr>
          <a:xfrm>
            <a:off x="956544" y="3782398"/>
            <a:ext cx="3207760" cy="954107"/>
          </a:xfrm>
          <a:prstGeom prst="rect">
            <a:avLst/>
          </a:prstGeom>
          <a:noFill/>
        </p:spPr>
        <p:txBody>
          <a:bodyPr wrap="square" lIns="91440" tIns="45720" rIns="91440" bIns="45720" rtlCol="0" anchor="t">
            <a:spAutoFit/>
          </a:bodyPr>
          <a:lstStyle/>
          <a:p>
            <a:pPr algn="ctr"/>
            <a:r>
              <a:rPr lang="en-US" sz="2000" b="1" dirty="0">
                <a:ea typeface="+mn-lt"/>
                <a:cs typeface="+mn-lt"/>
              </a:rPr>
              <a:t>Kyle J. McCaughan</a:t>
            </a:r>
            <a:endParaRPr lang="en-US" b="1" dirty="0"/>
          </a:p>
          <a:p>
            <a:pPr algn="ctr"/>
            <a:r>
              <a:rPr lang="en-US" dirty="0">
                <a:ea typeface="+mn-lt"/>
                <a:cs typeface="+mn-lt"/>
              </a:rPr>
              <a:t>PHD Candidate</a:t>
            </a:r>
          </a:p>
          <a:p>
            <a:pPr algn="ctr"/>
            <a:r>
              <a:rPr lang="en-US" dirty="0">
                <a:ea typeface="+mn-lt"/>
                <a:cs typeface="+mn-lt"/>
              </a:rPr>
              <a:t>University of Delaware</a:t>
            </a:r>
          </a:p>
        </p:txBody>
      </p:sp>
      <p:sp>
        <p:nvSpPr>
          <p:cNvPr id="12" name="TextBox 11">
            <a:extLst>
              <a:ext uri="{FF2B5EF4-FFF2-40B4-BE49-F238E27FC236}">
                <a16:creationId xmlns:a16="http://schemas.microsoft.com/office/drawing/2014/main" id="{05CF7559-90AA-4F91-912D-3E684338BB2B}"/>
              </a:ext>
            </a:extLst>
          </p:cNvPr>
          <p:cNvSpPr txBox="1"/>
          <p:nvPr/>
        </p:nvSpPr>
        <p:spPr>
          <a:xfrm>
            <a:off x="4341849" y="3778792"/>
            <a:ext cx="4491598" cy="1231106"/>
          </a:xfrm>
          <a:prstGeom prst="rect">
            <a:avLst/>
          </a:prstGeom>
          <a:noFill/>
        </p:spPr>
        <p:txBody>
          <a:bodyPr wrap="square" lIns="91440" tIns="45720" rIns="91440" bIns="45720" rtlCol="0" anchor="t">
            <a:spAutoFit/>
          </a:bodyPr>
          <a:lstStyle/>
          <a:p>
            <a:pPr algn="ctr"/>
            <a:r>
              <a:rPr lang="en-US" sz="2000" b="1" dirty="0">
                <a:ea typeface="+mn-lt"/>
                <a:cs typeface="+mn-lt"/>
              </a:rPr>
              <a:t>Kalmia E. </a:t>
            </a:r>
            <a:r>
              <a:rPr lang="en-US" sz="2000" b="1" err="1">
                <a:ea typeface="+mn-lt"/>
                <a:cs typeface="+mn-lt"/>
              </a:rPr>
              <a:t>Kniel</a:t>
            </a:r>
            <a:endParaRPr lang="en-US" b="1" err="1">
              <a:ea typeface="+mn-lt"/>
              <a:cs typeface="+mn-lt"/>
            </a:endParaRPr>
          </a:p>
          <a:p>
            <a:pPr algn="ctr"/>
            <a:r>
              <a:rPr lang="en-US" dirty="0">
                <a:ea typeface="+mn-lt"/>
                <a:cs typeface="+mn-lt"/>
              </a:rPr>
              <a:t>Professor of Animal and Food Sciences</a:t>
            </a:r>
            <a:endParaRPr lang="en-US" dirty="0"/>
          </a:p>
          <a:p>
            <a:pPr algn="ctr"/>
            <a:r>
              <a:rPr lang="en-US" dirty="0">
                <a:ea typeface="+mn-lt"/>
                <a:cs typeface="+mn-lt"/>
              </a:rPr>
              <a:t>University of Delaware</a:t>
            </a:r>
          </a:p>
          <a:p>
            <a:pPr algn="ctr"/>
            <a:r>
              <a:rPr lang="en-US" dirty="0">
                <a:ea typeface="+mn-lt"/>
                <a:cs typeface="+mn-lt"/>
                <a:hlinkClick r:id="rId3"/>
              </a:rPr>
              <a:t>kniel@udel.edu</a:t>
            </a:r>
          </a:p>
        </p:txBody>
      </p:sp>
      <p:sp>
        <p:nvSpPr>
          <p:cNvPr id="13" name="TextBox 12">
            <a:extLst>
              <a:ext uri="{FF2B5EF4-FFF2-40B4-BE49-F238E27FC236}">
                <a16:creationId xmlns:a16="http://schemas.microsoft.com/office/drawing/2014/main" id="{1E2C0ACD-86CF-47D1-8C94-630069D3C949}"/>
              </a:ext>
            </a:extLst>
          </p:cNvPr>
          <p:cNvSpPr txBox="1"/>
          <p:nvPr/>
        </p:nvSpPr>
        <p:spPr>
          <a:xfrm>
            <a:off x="8667100" y="2410989"/>
            <a:ext cx="1746960" cy="707886"/>
          </a:xfrm>
          <a:prstGeom prst="rect">
            <a:avLst/>
          </a:prstGeom>
          <a:noFill/>
        </p:spPr>
        <p:txBody>
          <a:bodyPr wrap="square" rtlCol="0">
            <a:spAutoFit/>
          </a:bodyPr>
          <a:lstStyle/>
          <a:p>
            <a:pPr algn="ctr"/>
            <a:r>
              <a:rPr lang="en-US" sz="2000" b="1" dirty="0"/>
              <a:t>Check out our paper!</a:t>
            </a:r>
            <a:endParaRPr lang="en-US" dirty="0"/>
          </a:p>
        </p:txBody>
      </p:sp>
      <p:pic>
        <p:nvPicPr>
          <p:cNvPr id="6" name="Graphic 5" descr="Line arrow: Clockwise curve with solid fill">
            <a:extLst>
              <a:ext uri="{FF2B5EF4-FFF2-40B4-BE49-F238E27FC236}">
                <a16:creationId xmlns:a16="http://schemas.microsoft.com/office/drawing/2014/main" id="{F669A21D-FE2A-4960-AC3D-A153A310D4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3775508">
            <a:off x="9341666" y="1461393"/>
            <a:ext cx="914400" cy="914400"/>
          </a:xfrm>
          <a:prstGeom prst="rect">
            <a:avLst/>
          </a:prstGeom>
        </p:spPr>
      </p:pic>
      <p:pic>
        <p:nvPicPr>
          <p:cNvPr id="2" name="Picture 1" descr="A person in a suit and tie&#10;&#10;Description automatically generated">
            <a:extLst>
              <a:ext uri="{FF2B5EF4-FFF2-40B4-BE49-F238E27FC236}">
                <a16:creationId xmlns:a16="http://schemas.microsoft.com/office/drawing/2014/main" id="{69E30AB1-06BC-A1A3-5E09-02583B4C3F84}"/>
              </a:ext>
            </a:extLst>
          </p:cNvPr>
          <p:cNvPicPr>
            <a:picLocks noChangeAspect="1"/>
          </p:cNvPicPr>
          <p:nvPr/>
        </p:nvPicPr>
        <p:blipFill>
          <a:blip r:embed="rId6"/>
          <a:stretch>
            <a:fillRect/>
          </a:stretch>
        </p:blipFill>
        <p:spPr>
          <a:xfrm>
            <a:off x="1467971" y="1602441"/>
            <a:ext cx="2196352" cy="2173941"/>
          </a:xfrm>
          <a:prstGeom prst="rect">
            <a:avLst/>
          </a:prstGeom>
        </p:spPr>
      </p:pic>
      <p:pic>
        <p:nvPicPr>
          <p:cNvPr id="10" name="Picture 9" descr="A person with blonde hair smiling&#10;&#10;Description automatically generated">
            <a:extLst>
              <a:ext uri="{FF2B5EF4-FFF2-40B4-BE49-F238E27FC236}">
                <a16:creationId xmlns:a16="http://schemas.microsoft.com/office/drawing/2014/main" id="{12C9CFCA-B719-15DA-DDDA-89404B5187BD}"/>
              </a:ext>
            </a:extLst>
          </p:cNvPr>
          <p:cNvPicPr>
            <a:picLocks noChangeAspect="1"/>
          </p:cNvPicPr>
          <p:nvPr/>
        </p:nvPicPr>
        <p:blipFill>
          <a:blip r:embed="rId7"/>
          <a:stretch>
            <a:fillRect/>
          </a:stretch>
        </p:blipFill>
        <p:spPr>
          <a:xfrm>
            <a:off x="5486680" y="1598239"/>
            <a:ext cx="2204758" cy="2182346"/>
          </a:xfrm>
          <a:prstGeom prst="rect">
            <a:avLst/>
          </a:prstGeom>
        </p:spPr>
      </p:pic>
      <p:pic>
        <p:nvPicPr>
          <p:cNvPr id="11" name="Picture 10" descr="A qr code on a white background&#10;&#10;Description automatically generated">
            <a:extLst>
              <a:ext uri="{FF2B5EF4-FFF2-40B4-BE49-F238E27FC236}">
                <a16:creationId xmlns:a16="http://schemas.microsoft.com/office/drawing/2014/main" id="{D9B2DF68-DC94-A1EF-3F70-4087C7346106}"/>
              </a:ext>
            </a:extLst>
          </p:cNvPr>
          <p:cNvPicPr>
            <a:picLocks noChangeAspect="1"/>
          </p:cNvPicPr>
          <p:nvPr/>
        </p:nvPicPr>
        <p:blipFill>
          <a:blip r:embed="rId8"/>
          <a:stretch>
            <a:fillRect/>
          </a:stretch>
        </p:blipFill>
        <p:spPr>
          <a:xfrm>
            <a:off x="10090897" y="722779"/>
            <a:ext cx="1512794" cy="1524001"/>
          </a:xfrm>
          <a:prstGeom prst="rect">
            <a:avLst/>
          </a:prstGeom>
        </p:spPr>
      </p:pic>
    </p:spTree>
    <p:extLst>
      <p:ext uri="{BB962C8B-B14F-4D97-AF65-F5344CB8AC3E}">
        <p14:creationId xmlns:p14="http://schemas.microsoft.com/office/powerpoint/2010/main" val="2441874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Ink Free"/>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7</Slides>
  <Notes>7</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office theme</vt:lpstr>
      <vt:lpstr>Office Theme</vt:lpstr>
      <vt:lpstr>Research Updates: Objective 1</vt:lpstr>
      <vt:lpstr>Research Highlights</vt:lpstr>
      <vt:lpstr>Bacterial Reduction – E. coli and Salmonella</vt:lpstr>
      <vt:lpstr>Bacterial Reduction – E. coli and Salmonella</vt:lpstr>
      <vt:lpstr>Oocyst inactivation - C. parvum and E. tenella</vt:lpstr>
      <vt:lpstr>Oocyst inactivation - C. parvum and E. tenella</vt:lpstr>
      <vt:lpstr>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198</cp:revision>
  <dcterms:created xsi:type="dcterms:W3CDTF">2024-12-17T14:27:17Z</dcterms:created>
  <dcterms:modified xsi:type="dcterms:W3CDTF">2024-12-18T16:58:22Z</dcterms:modified>
</cp:coreProperties>
</file>