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 id="2147483648" r:id="rId3"/>
  </p:sldMasterIdLst>
  <p:notesMasterIdLst>
    <p:notesMasterId r:id="rId11"/>
  </p:notesMasterIdLst>
  <p:sldIdLst>
    <p:sldId id="256" r:id="rId4"/>
    <p:sldId id="258" r:id="rId5"/>
    <p:sldId id="265" r:id="rId6"/>
    <p:sldId id="268" r:id="rId7"/>
    <p:sldId id="267" r:id="rId8"/>
    <p:sldId id="269" r:id="rId9"/>
    <p:sldId id="27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DC8A2F-E829-23C5-B3A3-A2C03030CD21}" v="5" dt="2024-12-10T15:30:31.1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97A822-5F83-4CE4-B5AC-BC5AD14C25D9}" type="datetimeFigureOut">
              <a:t>12/10/2024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49CE02-7798-4370-ABC7-4B23A4D33F79}" type="slidenum">
              <a:t>‹#›</a:t>
            </a:fld>
            <a:endParaRPr lang="en-US"/>
          </a:p>
        </p:txBody>
      </p:sp>
    </p:spTree>
    <p:extLst>
      <p:ext uri="{BB962C8B-B14F-4D97-AF65-F5344CB8AC3E}">
        <p14:creationId xmlns:p14="http://schemas.microsoft.com/office/powerpoint/2010/main" val="985970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a:t>Introduce the purpose of this research: a survey of environmental monitoring practices in fresh produce packinghouses.</a:t>
            </a:r>
          </a:p>
          <a:p>
            <a:pPr marL="171450" indent="-171450">
              <a:buFont typeface="Arial"/>
              <a:buChar char="•"/>
            </a:pPr>
            <a:r>
              <a:rPr lang="en-US" dirty="0"/>
              <a:t>Highlight the objective of understanding Environmental Monitoring Programs (EMP) and their implementation within the industry.</a:t>
            </a:r>
          </a:p>
        </p:txBody>
      </p:sp>
      <p:sp>
        <p:nvSpPr>
          <p:cNvPr id="4" name="Slide Number Placeholder 3"/>
          <p:cNvSpPr>
            <a:spLocks noGrp="1"/>
          </p:cNvSpPr>
          <p:nvPr>
            <p:ph type="sldNum" sz="quarter" idx="5"/>
          </p:nvPr>
        </p:nvSpPr>
        <p:spPr/>
        <p:txBody>
          <a:bodyPr/>
          <a:lstStyle/>
          <a:p>
            <a:fld id="{9CB81D8A-1053-473A-BB3F-5006A4672A19}" type="slidenum">
              <a:rPr lang="en-US" smtClean="0"/>
              <a:t>1</a:t>
            </a:fld>
            <a:endParaRPr lang="en-US"/>
          </a:p>
        </p:txBody>
      </p:sp>
    </p:spTree>
    <p:extLst>
      <p:ext uri="{BB962C8B-B14F-4D97-AF65-F5344CB8AC3E}">
        <p14:creationId xmlns:p14="http://schemas.microsoft.com/office/powerpoint/2010/main" val="2527531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US" dirty="0"/>
              <a:t>Key findings from the survey:</a:t>
            </a:r>
          </a:p>
          <a:p>
            <a:pPr marL="742950" lvl="2" indent="-285750">
              <a:buFont typeface="Wingdings"/>
              <a:buChar char="§"/>
            </a:pPr>
            <a:r>
              <a:rPr lang="en-US"/>
              <a:t>62.5% of produce packers have an EMP in place.</a:t>
            </a:r>
            <a:endParaRPr lang="en-US">
              <a:ea typeface="Calibri" panose="020F0502020204030204"/>
              <a:cs typeface="Calibri" panose="020F0502020204030204"/>
            </a:endParaRPr>
          </a:p>
          <a:p>
            <a:pPr marL="742950" lvl="2" indent="-285750">
              <a:buFont typeface="Wingdings"/>
              <a:buChar char="§"/>
            </a:pPr>
            <a:r>
              <a:rPr lang="en-US"/>
              <a:t>ATP is the most commonly used monitoring technique for zone 1 surfaces.</a:t>
            </a:r>
            <a:endParaRPr lang="en-US">
              <a:ea typeface="Calibri" panose="020F0502020204030204"/>
              <a:cs typeface="Calibri" panose="020F0502020204030204"/>
            </a:endParaRPr>
          </a:p>
          <a:p>
            <a:pPr marL="742950" lvl="2" indent="-285750">
              <a:buFont typeface="Wingdings"/>
              <a:buChar char="§"/>
            </a:pPr>
            <a:r>
              <a:rPr lang="en-US"/>
              <a:t>100% of those with EMPs identified corrective actions (CA); however, 42% have never had to implement them.</a:t>
            </a:r>
            <a:endParaRPr lang="en-US">
              <a:ea typeface="Calibri" panose="020F0502020204030204"/>
              <a:cs typeface="Calibri" panose="020F0502020204030204"/>
            </a:endParaRPr>
          </a:p>
          <a:p>
            <a:pPr marL="285750" indent="-285750">
              <a:buFont typeface="Arial"/>
              <a:buChar char="•"/>
            </a:pPr>
            <a:r>
              <a:rPr lang="en-US" dirty="0"/>
              <a:t>Discuss what these findings suggest about EMP practices and their rigor in the industry.</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EA49CE02-7798-4370-ABC7-4B23A4D33F79}" type="slidenum">
              <a:rPr lang="en-US"/>
              <a:t>2</a:t>
            </a:fld>
            <a:endParaRPr lang="en-US"/>
          </a:p>
        </p:txBody>
      </p:sp>
    </p:spTree>
    <p:extLst>
      <p:ext uri="{BB962C8B-B14F-4D97-AF65-F5344CB8AC3E}">
        <p14:creationId xmlns:p14="http://schemas.microsoft.com/office/powerpoint/2010/main" val="768123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US" dirty="0"/>
              <a:t>Discuss the types of tests most frequently used in each zone:</a:t>
            </a:r>
          </a:p>
          <a:p>
            <a:pPr marL="742950" lvl="2" indent="-285750">
              <a:buFont typeface="Wingdings"/>
              <a:buChar char="§"/>
            </a:pPr>
            <a:r>
              <a:rPr lang="en-US"/>
              <a:t>Zone 1: ATP, generic </a:t>
            </a:r>
            <a:r>
              <a:rPr lang="en-US" i="1"/>
              <a:t>E. coli</a:t>
            </a:r>
            <a:r>
              <a:rPr lang="en-US"/>
              <a:t>, aerobic plate count, </a:t>
            </a:r>
            <a:r>
              <a:rPr lang="en-US" i="1"/>
              <a:t>Listeria</a:t>
            </a:r>
            <a:r>
              <a:rPr lang="en-US"/>
              <a:t> species.</a:t>
            </a:r>
            <a:endParaRPr lang="en-US">
              <a:ea typeface="Calibri" panose="020F0502020204030204"/>
              <a:cs typeface="Calibri" panose="020F0502020204030204"/>
            </a:endParaRPr>
          </a:p>
          <a:p>
            <a:pPr marL="742950" lvl="2" indent="-285750">
              <a:buFont typeface="Wingdings"/>
              <a:buChar char="§"/>
            </a:pPr>
            <a:r>
              <a:rPr lang="en-US"/>
              <a:t>Zone 2: </a:t>
            </a:r>
            <a:r>
              <a:rPr lang="en-US" i="1"/>
              <a:t>Listeria</a:t>
            </a:r>
            <a:r>
              <a:rPr lang="en-US"/>
              <a:t> species, generic </a:t>
            </a:r>
            <a:r>
              <a:rPr lang="en-US" i="1"/>
              <a:t>E. coli</a:t>
            </a:r>
            <a:r>
              <a:rPr lang="en-US"/>
              <a:t>, </a:t>
            </a:r>
            <a:r>
              <a:rPr lang="en-US" i="1"/>
              <a:t>Salmonella</a:t>
            </a:r>
            <a:r>
              <a:rPr lang="en-US"/>
              <a:t>.</a:t>
            </a:r>
            <a:endParaRPr lang="en-US">
              <a:ea typeface="Calibri" panose="020F0502020204030204"/>
              <a:cs typeface="Calibri" panose="020F0502020204030204"/>
            </a:endParaRPr>
          </a:p>
          <a:p>
            <a:pPr marL="742950" lvl="2" indent="-285750">
              <a:buFont typeface="Wingdings"/>
              <a:buChar char="§"/>
            </a:pPr>
            <a:r>
              <a:rPr lang="en-US"/>
              <a:t>Zones 3 &amp; 4: </a:t>
            </a:r>
            <a:r>
              <a:rPr lang="en-US" i="1"/>
              <a:t>Listeria</a:t>
            </a:r>
            <a:r>
              <a:rPr lang="en-US"/>
              <a:t> species, </a:t>
            </a:r>
            <a:r>
              <a:rPr lang="en-US" i="1"/>
              <a:t>Salmonella</a:t>
            </a:r>
            <a:r>
              <a:rPr lang="en-US"/>
              <a:t>, generic </a:t>
            </a:r>
            <a:r>
              <a:rPr lang="en-US" i="1"/>
              <a:t>E. coli</a:t>
            </a:r>
            <a:r>
              <a:rPr lang="en-US"/>
              <a:t>.</a:t>
            </a:r>
            <a:endParaRPr lang="en-US">
              <a:ea typeface="Calibri" panose="020F0502020204030204"/>
              <a:cs typeface="Calibri" panose="020F0502020204030204"/>
            </a:endParaRPr>
          </a:p>
          <a:p>
            <a:pPr marL="285750" indent="-285750">
              <a:buFont typeface="Arial"/>
              <a:buChar char="•"/>
            </a:pPr>
            <a:r>
              <a:rPr lang="en-US" dirty="0"/>
              <a:t>Mention the trend of increased focus on pathogen-specific tests, particularly in zones 2-4.</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EA49CE02-7798-4370-ABC7-4B23A4D33F79}" type="slidenum">
              <a:rPr lang="en-US"/>
              <a:t>3</a:t>
            </a:fld>
            <a:endParaRPr lang="en-US"/>
          </a:p>
        </p:txBody>
      </p:sp>
    </p:spTree>
    <p:extLst>
      <p:ext uri="{BB962C8B-B14F-4D97-AF65-F5344CB8AC3E}">
        <p14:creationId xmlns:p14="http://schemas.microsoft.com/office/powerpoint/2010/main" val="2508020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US" dirty="0"/>
              <a:t>Provide additional details about testing practices:</a:t>
            </a:r>
          </a:p>
          <a:p>
            <a:pPr marL="742950" lvl="2" indent="-285750">
              <a:buFont typeface="Wingdings"/>
              <a:buChar char="§"/>
            </a:pPr>
            <a:r>
              <a:rPr lang="en-US"/>
              <a:t>Highlight the shift towards pathogen-specific monitoring methods in zones 2-4, such as targeting </a:t>
            </a:r>
            <a:r>
              <a:rPr lang="en-US" i="1"/>
              <a:t>Salmonella</a:t>
            </a:r>
            <a:r>
              <a:rPr lang="en-US"/>
              <a:t>.</a:t>
            </a:r>
            <a:endParaRPr lang="en-US">
              <a:ea typeface="Calibri" panose="020F0502020204030204"/>
              <a:cs typeface="Calibri" panose="020F0502020204030204"/>
            </a:endParaRPr>
          </a:p>
          <a:p>
            <a:pPr marL="285750" indent="-285750">
              <a:buFont typeface="Arial"/>
              <a:buChar char="•"/>
            </a:pPr>
            <a:r>
              <a:rPr lang="en-US" dirty="0"/>
              <a:t>Stress the importance of tailoring testing protocols to risk levels in different zones.</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EA49CE02-7798-4370-ABC7-4B23A4D33F79}" type="slidenum">
              <a:rPr lang="en-US"/>
              <a:t>4</a:t>
            </a:fld>
            <a:endParaRPr lang="en-US"/>
          </a:p>
        </p:txBody>
      </p:sp>
    </p:spTree>
    <p:extLst>
      <p:ext uri="{BB962C8B-B14F-4D97-AF65-F5344CB8AC3E}">
        <p14:creationId xmlns:p14="http://schemas.microsoft.com/office/powerpoint/2010/main" val="20450588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US" dirty="0"/>
              <a:t>Highlight the common corrective actions by zone:</a:t>
            </a:r>
          </a:p>
          <a:p>
            <a:pPr marL="742950" lvl="2" indent="-285750">
              <a:buFont typeface="Wingdings"/>
              <a:buChar char="§"/>
            </a:pPr>
            <a:r>
              <a:rPr lang="en-US"/>
              <a:t>Zone 1: Intensified cleaning/sanitation, re-swabbing, visual inspection.</a:t>
            </a:r>
            <a:endParaRPr lang="en-US">
              <a:ea typeface="Calibri" panose="020F0502020204030204"/>
              <a:cs typeface="Calibri" panose="020F0502020204030204"/>
            </a:endParaRPr>
          </a:p>
          <a:p>
            <a:pPr marL="742950" lvl="2" indent="-285750">
              <a:buFont typeface="Wingdings"/>
              <a:buChar char="§"/>
            </a:pPr>
            <a:r>
              <a:rPr lang="en-US"/>
              <a:t>Zone 2: Similar corrective actions with added focus on equipment breakdown and cleaning/sanitization.</a:t>
            </a:r>
            <a:endParaRPr lang="en-US">
              <a:ea typeface="Calibri" panose="020F0502020204030204"/>
              <a:cs typeface="Calibri" panose="020F0502020204030204"/>
            </a:endParaRPr>
          </a:p>
          <a:p>
            <a:pPr marL="285750" indent="-285750">
              <a:buFont typeface="Arial"/>
              <a:buChar char="•"/>
            </a:pPr>
            <a:r>
              <a:rPr lang="en-US" dirty="0"/>
              <a:t>Emphasize how corrective actions are tailored to specific zones to address contamination risks effectively.</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EA49CE02-7798-4370-ABC7-4B23A4D33F79}" type="slidenum">
              <a:rPr lang="en-US"/>
              <a:t>5</a:t>
            </a:fld>
            <a:endParaRPr lang="en-US"/>
          </a:p>
        </p:txBody>
      </p:sp>
    </p:spTree>
    <p:extLst>
      <p:ext uri="{BB962C8B-B14F-4D97-AF65-F5344CB8AC3E}">
        <p14:creationId xmlns:p14="http://schemas.microsoft.com/office/powerpoint/2010/main" val="1696364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US" dirty="0"/>
              <a:t>Discuss findings regarding the implementation of corrective actions:</a:t>
            </a:r>
          </a:p>
          <a:p>
            <a:pPr marL="742950" lvl="2" indent="-285750">
              <a:buFont typeface="Wingdings"/>
              <a:buChar char="§"/>
            </a:pPr>
            <a:r>
              <a:rPr lang="en-US"/>
              <a:t>Although all EMPs had CAs identified, 42% of respondents never needed to implement them.</a:t>
            </a:r>
            <a:endParaRPr lang="en-US">
              <a:ea typeface="Calibri" panose="020F0502020204030204"/>
              <a:cs typeface="Calibri" panose="020F0502020204030204"/>
            </a:endParaRPr>
          </a:p>
          <a:p>
            <a:pPr marL="742950" lvl="2" indent="-285750">
              <a:buFont typeface="Wingdings"/>
              <a:buChar char="§"/>
            </a:pPr>
            <a:r>
              <a:rPr lang="en-US"/>
              <a:t>Highlight potential shortcomings in EMP rigor, as occasional non-conformance is expected.</a:t>
            </a:r>
            <a:endParaRPr lang="en-US">
              <a:ea typeface="Calibri" panose="020F0502020204030204"/>
              <a:cs typeface="Calibri" panose="020F0502020204030204"/>
            </a:endParaRPr>
          </a:p>
          <a:p>
            <a:pPr marL="285750" indent="-285750">
              <a:buFont typeface="Arial"/>
              <a:buChar char="•"/>
            </a:pPr>
            <a:r>
              <a:rPr lang="en-US" dirty="0"/>
              <a:t>Stress the need for more robust monitoring and CA protocols to ensure EMP effectiveness.</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EA49CE02-7798-4370-ABC7-4B23A4D33F79}" type="slidenum">
              <a:rPr lang="en-US"/>
              <a:t>6</a:t>
            </a:fld>
            <a:endParaRPr lang="en-US"/>
          </a:p>
        </p:txBody>
      </p:sp>
    </p:spTree>
    <p:extLst>
      <p:ext uri="{BB962C8B-B14F-4D97-AF65-F5344CB8AC3E}">
        <p14:creationId xmlns:p14="http://schemas.microsoft.com/office/powerpoint/2010/main" val="97265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a:t>Acknowledge the funding support from the USDA's Specialty Crops Research Initiative.</a:t>
            </a:r>
          </a:p>
          <a:p>
            <a:pPr marL="171450" indent="-171450">
              <a:buFont typeface="Arial"/>
              <a:buChar char="•"/>
            </a:pPr>
            <a:r>
              <a:rPr lang="en-US"/>
              <a:t>Note that opinions and conclusions in the presentation are those of the speakers.</a:t>
            </a:r>
          </a:p>
          <a:p>
            <a:pPr marL="171450" indent="-171450">
              <a:buFont typeface="Arial"/>
              <a:buChar char="•"/>
            </a:pPr>
            <a:r>
              <a:rPr lang="en-US"/>
              <a:t>Provide contact information for Faith Critzer and Laura Strawn for questions or follow-up.</a:t>
            </a:r>
          </a:p>
          <a:p>
            <a:pPr marL="171450" indent="-171450">
              <a:buFont typeface="Arial"/>
              <a:buChar char="•"/>
            </a:pPr>
            <a:r>
              <a:rPr lang="en-US"/>
              <a:t>Encourage the audience to check out the related research paper for further details.</a:t>
            </a:r>
          </a:p>
        </p:txBody>
      </p:sp>
      <p:sp>
        <p:nvSpPr>
          <p:cNvPr id="4" name="Slide Number Placeholder 3"/>
          <p:cNvSpPr>
            <a:spLocks noGrp="1"/>
          </p:cNvSpPr>
          <p:nvPr>
            <p:ph type="sldNum" sz="quarter" idx="5"/>
          </p:nvPr>
        </p:nvSpPr>
        <p:spPr/>
        <p:txBody>
          <a:bodyPr/>
          <a:lstStyle/>
          <a:p>
            <a:fld id="{9CB81D8A-1053-473A-BB3F-5006A4672A19}" type="slidenum">
              <a:rPr lang="en-US" smtClean="0"/>
              <a:t>7</a:t>
            </a:fld>
            <a:endParaRPr lang="en-US"/>
          </a:p>
        </p:txBody>
      </p:sp>
    </p:spTree>
    <p:extLst>
      <p:ext uri="{BB962C8B-B14F-4D97-AF65-F5344CB8AC3E}">
        <p14:creationId xmlns:p14="http://schemas.microsoft.com/office/powerpoint/2010/main" val="3697112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8AD0C76-05F0-454D-8B6C-A8347C531B6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95FDE-A059-4B6D-929A-DCFD38D0E360}" type="slidenum">
              <a:rPr lang="en-US" smtClean="0"/>
              <a:t>‹#›</a:t>
            </a:fld>
            <a:endParaRPr lang="en-US"/>
          </a:p>
        </p:txBody>
      </p:sp>
    </p:spTree>
    <p:extLst>
      <p:ext uri="{BB962C8B-B14F-4D97-AF65-F5344CB8AC3E}">
        <p14:creationId xmlns:p14="http://schemas.microsoft.com/office/powerpoint/2010/main" val="28627619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85058" y="365127"/>
            <a:ext cx="11248103" cy="1325563"/>
          </a:xfrm>
        </p:spPr>
        <p:txBody>
          <a:bodyPr>
            <a:normAutofit/>
          </a:bodyPr>
          <a:lstStyle>
            <a:lvl1pPr>
              <a:defRPr sz="4000" b="1">
                <a:latin typeface="Ink Free" panose="03080402000500000000" pitchFamily="66" charset="0"/>
              </a:defRPr>
            </a:lvl1pPr>
          </a:lstStyle>
          <a:p>
            <a:r>
              <a:rPr lang="en-US" dirty="0"/>
              <a:t>Click to edit Master title style</a:t>
            </a:r>
          </a:p>
        </p:txBody>
      </p:sp>
      <p:sp>
        <p:nvSpPr>
          <p:cNvPr id="3" name="Content Placeholder 2"/>
          <p:cNvSpPr>
            <a:spLocks noGrp="1"/>
          </p:cNvSpPr>
          <p:nvPr>
            <p:ph idx="1"/>
          </p:nvPr>
        </p:nvSpPr>
        <p:spPr>
          <a:xfrm>
            <a:off x="485058" y="1825625"/>
            <a:ext cx="11248103"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AD0C76-05F0-454D-8B6C-A8347C531B6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95FDE-A059-4B6D-929A-DCFD38D0E360}" type="slidenum">
              <a:rPr lang="en-US" smtClean="0"/>
              <a:t>‹#›</a:t>
            </a:fld>
            <a:endParaRPr lang="en-US"/>
          </a:p>
        </p:txBody>
      </p:sp>
    </p:spTree>
    <p:extLst>
      <p:ext uri="{BB962C8B-B14F-4D97-AF65-F5344CB8AC3E}">
        <p14:creationId xmlns:p14="http://schemas.microsoft.com/office/powerpoint/2010/main" val="34099437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AD0C76-05F0-454D-8B6C-A8347C531B6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95FDE-A059-4B6D-929A-DCFD38D0E360}" type="slidenum">
              <a:rPr lang="en-US" smtClean="0"/>
              <a:t>‹#›</a:t>
            </a:fld>
            <a:endParaRPr lang="en-US"/>
          </a:p>
        </p:txBody>
      </p:sp>
    </p:spTree>
    <p:extLst>
      <p:ext uri="{BB962C8B-B14F-4D97-AF65-F5344CB8AC3E}">
        <p14:creationId xmlns:p14="http://schemas.microsoft.com/office/powerpoint/2010/main" val="3291257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AD0C76-05F0-454D-8B6C-A8347C531B6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95FDE-A059-4B6D-929A-DCFD38D0E360}" type="slidenum">
              <a:rPr lang="en-US" smtClean="0"/>
              <a:t>‹#›</a:t>
            </a:fld>
            <a:endParaRPr lang="en-US"/>
          </a:p>
        </p:txBody>
      </p:sp>
    </p:spTree>
    <p:extLst>
      <p:ext uri="{BB962C8B-B14F-4D97-AF65-F5344CB8AC3E}">
        <p14:creationId xmlns:p14="http://schemas.microsoft.com/office/powerpoint/2010/main" val="2031315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AD0C76-05F0-454D-8B6C-A8347C531B64}" type="datetimeFigureOut">
              <a:rPr lang="en-US" smtClean="0"/>
              <a:t>12/10/2024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095FDE-A059-4B6D-929A-DCFD38D0E360}" type="slidenum">
              <a:rPr lang="en-US" smtClean="0"/>
              <a:t>‹#›</a:t>
            </a:fld>
            <a:endParaRPr lang="en-US"/>
          </a:p>
        </p:txBody>
      </p:sp>
      <p:sp>
        <p:nvSpPr>
          <p:cNvPr id="10" name="Rectangle 9">
            <a:extLst>
              <a:ext uri="{FF2B5EF4-FFF2-40B4-BE49-F238E27FC236}">
                <a16:creationId xmlns:a16="http://schemas.microsoft.com/office/drawing/2014/main" id="{0B90534B-28A4-E3B1-2A80-1B348A5B8344}"/>
              </a:ext>
            </a:extLst>
          </p:cNvPr>
          <p:cNvSpPr/>
          <p:nvPr userDrawn="1"/>
        </p:nvSpPr>
        <p:spPr>
          <a:xfrm>
            <a:off x="8636981" y="5866113"/>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118491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AD0C76-05F0-454D-8B6C-A8347C531B64}" type="datetimeFigureOut">
              <a:rPr lang="en-US" smtClean="0"/>
              <a:t>12/10/2024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095FDE-A059-4B6D-929A-DCFD38D0E360}" type="slidenum">
              <a:rPr lang="en-US" smtClean="0"/>
              <a:t>‹#›</a:t>
            </a:fld>
            <a:endParaRPr lang="en-US"/>
          </a:p>
        </p:txBody>
      </p:sp>
      <p:sp>
        <p:nvSpPr>
          <p:cNvPr id="6" name="Rectangle 5">
            <a:extLst>
              <a:ext uri="{FF2B5EF4-FFF2-40B4-BE49-F238E27FC236}">
                <a16:creationId xmlns:a16="http://schemas.microsoft.com/office/drawing/2014/main" id="{B18C5BB9-A4E2-4027-D665-3D829209ACDF}"/>
              </a:ext>
            </a:extLst>
          </p:cNvPr>
          <p:cNvSpPr/>
          <p:nvPr userDrawn="1"/>
        </p:nvSpPr>
        <p:spPr>
          <a:xfrm>
            <a:off x="8636981" y="5866113"/>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7636052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AD0C76-05F0-454D-8B6C-A8347C531B64}" type="datetimeFigureOut">
              <a:rPr lang="en-US" smtClean="0"/>
              <a:t>12/10/2024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095FDE-A059-4B6D-929A-DCFD38D0E360}" type="slidenum">
              <a:rPr lang="en-US" smtClean="0"/>
              <a:t>‹#›</a:t>
            </a:fld>
            <a:endParaRPr lang="en-US"/>
          </a:p>
        </p:txBody>
      </p:sp>
    </p:spTree>
    <p:extLst>
      <p:ext uri="{BB962C8B-B14F-4D97-AF65-F5344CB8AC3E}">
        <p14:creationId xmlns:p14="http://schemas.microsoft.com/office/powerpoint/2010/main" val="14646881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AD0C76-05F0-454D-8B6C-A8347C531B6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95FDE-A059-4B6D-929A-DCFD38D0E360}" type="slidenum">
              <a:rPr lang="en-US" smtClean="0"/>
              <a:t>‹#›</a:t>
            </a:fld>
            <a:endParaRPr lang="en-US"/>
          </a:p>
        </p:txBody>
      </p:sp>
    </p:spTree>
    <p:extLst>
      <p:ext uri="{BB962C8B-B14F-4D97-AF65-F5344CB8AC3E}">
        <p14:creationId xmlns:p14="http://schemas.microsoft.com/office/powerpoint/2010/main" val="4278172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AD0C76-05F0-454D-8B6C-A8347C531B6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95FDE-A059-4B6D-929A-DCFD38D0E360}" type="slidenum">
              <a:rPr lang="en-US" smtClean="0"/>
              <a:t>‹#›</a:t>
            </a:fld>
            <a:endParaRPr lang="en-US"/>
          </a:p>
        </p:txBody>
      </p:sp>
    </p:spTree>
    <p:extLst>
      <p:ext uri="{BB962C8B-B14F-4D97-AF65-F5344CB8AC3E}">
        <p14:creationId xmlns:p14="http://schemas.microsoft.com/office/powerpoint/2010/main" val="18309101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AD0C76-05F0-454D-8B6C-A8347C531B6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95FDE-A059-4B6D-929A-DCFD38D0E360}" type="slidenum">
              <a:rPr lang="en-US" smtClean="0"/>
              <a:t>‹#›</a:t>
            </a:fld>
            <a:endParaRPr lang="en-US"/>
          </a:p>
        </p:txBody>
      </p:sp>
    </p:spTree>
    <p:extLst>
      <p:ext uri="{BB962C8B-B14F-4D97-AF65-F5344CB8AC3E}">
        <p14:creationId xmlns:p14="http://schemas.microsoft.com/office/powerpoint/2010/main" val="32587472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AD0C76-05F0-454D-8B6C-A8347C531B6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95FDE-A059-4B6D-929A-DCFD38D0E360}" type="slidenum">
              <a:rPr lang="en-US" smtClean="0"/>
              <a:t>‹#›</a:t>
            </a:fld>
            <a:endParaRPr lang="en-US"/>
          </a:p>
        </p:txBody>
      </p:sp>
    </p:spTree>
    <p:extLst>
      <p:ext uri="{BB962C8B-B14F-4D97-AF65-F5344CB8AC3E}">
        <p14:creationId xmlns:p14="http://schemas.microsoft.com/office/powerpoint/2010/main" val="11597844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4BCD9-2633-4E83-AA3F-6F1CCAF0B7C0}"/>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57BC7725-4ECD-4E3B-B0F5-BD13AE5363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39A8745-1095-4CE4-83D9-F81129565BAC}"/>
              </a:ext>
            </a:extLst>
          </p:cNvPr>
          <p:cNvSpPr>
            <a:spLocks noGrp="1"/>
          </p:cNvSpPr>
          <p:nvPr>
            <p:ph type="dt" sz="half" idx="10"/>
          </p:nvPr>
        </p:nvSpPr>
        <p:spPr/>
        <p:txBody>
          <a:bodyPr/>
          <a:lstStyle/>
          <a:p>
            <a:fld id="{88AD0C76-05F0-454D-8B6C-A8347C531B64}" type="datetimeFigureOut">
              <a:rPr lang="en-US" smtClean="0"/>
              <a:t>12/10/2024</a:t>
            </a:fld>
            <a:endParaRPr lang="en-US"/>
          </a:p>
        </p:txBody>
      </p:sp>
      <p:sp>
        <p:nvSpPr>
          <p:cNvPr id="5" name="Footer Placeholder 4">
            <a:extLst>
              <a:ext uri="{FF2B5EF4-FFF2-40B4-BE49-F238E27FC236}">
                <a16:creationId xmlns:a16="http://schemas.microsoft.com/office/drawing/2014/main" id="{2A929FE9-B91E-4AE4-8ECF-1D5032A1C0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BEF240-D403-41E4-8814-FA832AEC1B8B}"/>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16" name="Group 15">
            <a:extLst>
              <a:ext uri="{FF2B5EF4-FFF2-40B4-BE49-F238E27FC236}">
                <a16:creationId xmlns:a16="http://schemas.microsoft.com/office/drawing/2014/main" id="{6059E3F3-102E-4E14-9545-F92261745D3A}"/>
              </a:ext>
            </a:extLst>
          </p:cNvPr>
          <p:cNvGrpSpPr/>
          <p:nvPr userDrawn="1"/>
        </p:nvGrpSpPr>
        <p:grpSpPr>
          <a:xfrm>
            <a:off x="3551976" y="5852627"/>
            <a:ext cx="5130719" cy="868848"/>
            <a:chOff x="3551976" y="5852627"/>
            <a:chExt cx="5130719" cy="868848"/>
          </a:xfrm>
        </p:grpSpPr>
        <p:pic>
          <p:nvPicPr>
            <p:cNvPr id="17" name="Picture 16">
              <a:extLst>
                <a:ext uri="{FF2B5EF4-FFF2-40B4-BE49-F238E27FC236}">
                  <a16:creationId xmlns:a16="http://schemas.microsoft.com/office/drawing/2014/main" id="{E0C9F9B2-B03B-4F23-9A20-0A37F6F7A9F6}"/>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8" name="Rectangle 17">
              <a:extLst>
                <a:ext uri="{FF2B5EF4-FFF2-40B4-BE49-F238E27FC236}">
                  <a16:creationId xmlns:a16="http://schemas.microsoft.com/office/drawing/2014/main" id="{9942CDF1-01FF-4173-B8B6-43923A7F98D5}"/>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022085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4C1CE-DF88-4396-89F5-C3E369D370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DADB22-48A5-4D45-97D8-C095E0E03E09}"/>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41E52FA-E7F6-4212-8AA8-E25A9E1C2345}"/>
              </a:ext>
            </a:extLst>
          </p:cNvPr>
          <p:cNvSpPr>
            <a:spLocks noGrp="1"/>
          </p:cNvSpPr>
          <p:nvPr>
            <p:ph type="dt" sz="half" idx="10"/>
          </p:nvPr>
        </p:nvSpPr>
        <p:spPr/>
        <p:txBody>
          <a:bodyPr/>
          <a:lstStyle/>
          <a:p>
            <a:fld id="{88AD0C76-05F0-454D-8B6C-A8347C531B64}" type="datetimeFigureOut">
              <a:rPr lang="en-US" smtClean="0"/>
              <a:t>12/10/2024</a:t>
            </a:fld>
            <a:endParaRPr lang="en-US"/>
          </a:p>
        </p:txBody>
      </p:sp>
      <p:sp>
        <p:nvSpPr>
          <p:cNvPr id="5" name="Footer Placeholder 4">
            <a:extLst>
              <a:ext uri="{FF2B5EF4-FFF2-40B4-BE49-F238E27FC236}">
                <a16:creationId xmlns:a16="http://schemas.microsoft.com/office/drawing/2014/main" id="{3A9F80CA-26DF-4894-9666-6016F971BD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DD28F2-B9BD-40C3-920E-832A4EA13BA7}"/>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8" name="Group 7">
            <a:extLst>
              <a:ext uri="{FF2B5EF4-FFF2-40B4-BE49-F238E27FC236}">
                <a16:creationId xmlns:a16="http://schemas.microsoft.com/office/drawing/2014/main" id="{C3C8CC65-FF47-4C01-B82C-5B4180783AA5}"/>
              </a:ext>
            </a:extLst>
          </p:cNvPr>
          <p:cNvGrpSpPr/>
          <p:nvPr userDrawn="1"/>
        </p:nvGrpSpPr>
        <p:grpSpPr>
          <a:xfrm>
            <a:off x="3551976" y="5852627"/>
            <a:ext cx="5130719" cy="868848"/>
            <a:chOff x="3551976" y="5852627"/>
            <a:chExt cx="5130719" cy="868848"/>
          </a:xfrm>
        </p:grpSpPr>
        <p:pic>
          <p:nvPicPr>
            <p:cNvPr id="9" name="Picture 8">
              <a:extLst>
                <a:ext uri="{FF2B5EF4-FFF2-40B4-BE49-F238E27FC236}">
                  <a16:creationId xmlns:a16="http://schemas.microsoft.com/office/drawing/2014/main" id="{3BF6C8ED-2CED-4249-8E49-A088DB74D4C6}"/>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0" name="Rectangle 9">
              <a:extLst>
                <a:ext uri="{FF2B5EF4-FFF2-40B4-BE49-F238E27FC236}">
                  <a16:creationId xmlns:a16="http://schemas.microsoft.com/office/drawing/2014/main" id="{8ABECFB9-E2FE-4D73-A697-2E9DEC7A1AE3}"/>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533698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2F9AF-C410-492B-9410-562B499514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5A5BBD3-6813-47B8-A5D4-3CE196846A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1CAD6E-0774-42A9-9BFA-C47BCC0E7B69}"/>
              </a:ext>
            </a:extLst>
          </p:cNvPr>
          <p:cNvSpPr>
            <a:spLocks noGrp="1"/>
          </p:cNvSpPr>
          <p:nvPr>
            <p:ph type="dt" sz="half" idx="10"/>
          </p:nvPr>
        </p:nvSpPr>
        <p:spPr/>
        <p:txBody>
          <a:bodyPr/>
          <a:lstStyle/>
          <a:p>
            <a:fld id="{88AD0C76-05F0-454D-8B6C-A8347C531B64}" type="datetimeFigureOut">
              <a:rPr lang="en-US" smtClean="0"/>
              <a:t>12/10/2024</a:t>
            </a:fld>
            <a:endParaRPr lang="en-US"/>
          </a:p>
        </p:txBody>
      </p:sp>
      <p:sp>
        <p:nvSpPr>
          <p:cNvPr id="5" name="Footer Placeholder 4">
            <a:extLst>
              <a:ext uri="{FF2B5EF4-FFF2-40B4-BE49-F238E27FC236}">
                <a16:creationId xmlns:a16="http://schemas.microsoft.com/office/drawing/2014/main" id="{C5E66544-B185-4E53-A8B6-F68DC06CE1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A25BEF-18CC-4B81-851E-0A9DC287D706}"/>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8" name="Group 7">
            <a:extLst>
              <a:ext uri="{FF2B5EF4-FFF2-40B4-BE49-F238E27FC236}">
                <a16:creationId xmlns:a16="http://schemas.microsoft.com/office/drawing/2014/main" id="{6CDCB4DB-8630-4442-A9DC-4B26A7645C01}"/>
              </a:ext>
            </a:extLst>
          </p:cNvPr>
          <p:cNvGrpSpPr/>
          <p:nvPr userDrawn="1"/>
        </p:nvGrpSpPr>
        <p:grpSpPr>
          <a:xfrm>
            <a:off x="3551976" y="5852627"/>
            <a:ext cx="5130719" cy="868848"/>
            <a:chOff x="3551976" y="5852627"/>
            <a:chExt cx="5130719" cy="868848"/>
          </a:xfrm>
        </p:grpSpPr>
        <p:pic>
          <p:nvPicPr>
            <p:cNvPr id="9" name="Picture 8">
              <a:extLst>
                <a:ext uri="{FF2B5EF4-FFF2-40B4-BE49-F238E27FC236}">
                  <a16:creationId xmlns:a16="http://schemas.microsoft.com/office/drawing/2014/main" id="{5CAA8E51-5991-4D24-9498-E2FC5740E161}"/>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0" name="Rectangle 9">
              <a:extLst>
                <a:ext uri="{FF2B5EF4-FFF2-40B4-BE49-F238E27FC236}">
                  <a16:creationId xmlns:a16="http://schemas.microsoft.com/office/drawing/2014/main" id="{C5D9ACC3-902C-4343-AB0D-7120EEE9B04B}"/>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222303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77D17-9D50-41E9-B958-B078F9FB92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71F3F8-7DCD-4B2A-97C9-DE63225DFA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1EBA97-38B0-41B7-8760-52FCD6B5E4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C01A67-9B00-4F2D-B278-0BC56B52AB06}"/>
              </a:ext>
            </a:extLst>
          </p:cNvPr>
          <p:cNvSpPr>
            <a:spLocks noGrp="1"/>
          </p:cNvSpPr>
          <p:nvPr>
            <p:ph type="dt" sz="half" idx="10"/>
          </p:nvPr>
        </p:nvSpPr>
        <p:spPr/>
        <p:txBody>
          <a:bodyPr/>
          <a:lstStyle/>
          <a:p>
            <a:fld id="{88AD0C76-05F0-454D-8B6C-A8347C531B64}" type="datetimeFigureOut">
              <a:rPr lang="en-US" smtClean="0"/>
              <a:t>12/10/2024</a:t>
            </a:fld>
            <a:endParaRPr lang="en-US"/>
          </a:p>
        </p:txBody>
      </p:sp>
      <p:sp>
        <p:nvSpPr>
          <p:cNvPr id="6" name="Footer Placeholder 5">
            <a:extLst>
              <a:ext uri="{FF2B5EF4-FFF2-40B4-BE49-F238E27FC236}">
                <a16:creationId xmlns:a16="http://schemas.microsoft.com/office/drawing/2014/main" id="{DE6812A6-1240-48F3-BFAB-CDDDBB02E3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BA35EE-4610-4D8E-89FD-FFD4E996E5C5}"/>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13" name="Group 12">
            <a:extLst>
              <a:ext uri="{FF2B5EF4-FFF2-40B4-BE49-F238E27FC236}">
                <a16:creationId xmlns:a16="http://schemas.microsoft.com/office/drawing/2014/main" id="{B26B4612-A13D-4244-B798-E520073EF027}"/>
              </a:ext>
            </a:extLst>
          </p:cNvPr>
          <p:cNvGrpSpPr/>
          <p:nvPr userDrawn="1"/>
        </p:nvGrpSpPr>
        <p:grpSpPr>
          <a:xfrm>
            <a:off x="3551976" y="5852627"/>
            <a:ext cx="5130719" cy="868848"/>
            <a:chOff x="3551976" y="5852627"/>
            <a:chExt cx="5130719" cy="868848"/>
          </a:xfrm>
        </p:grpSpPr>
        <p:pic>
          <p:nvPicPr>
            <p:cNvPr id="14" name="Picture 13">
              <a:extLst>
                <a:ext uri="{FF2B5EF4-FFF2-40B4-BE49-F238E27FC236}">
                  <a16:creationId xmlns:a16="http://schemas.microsoft.com/office/drawing/2014/main" id="{412A1E9B-DD85-471B-9E7D-456D306EA752}"/>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5" name="Rectangle 14">
              <a:extLst>
                <a:ext uri="{FF2B5EF4-FFF2-40B4-BE49-F238E27FC236}">
                  <a16:creationId xmlns:a16="http://schemas.microsoft.com/office/drawing/2014/main" id="{1CDAF8F2-61C9-4A20-B667-8F3253CB5747}"/>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852630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E55C5-652C-46FE-B24A-1C23F380BF4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1A595E2-3274-4B46-B091-ACBFD56847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8ADC377-F19C-467D-8C99-8163BB34D0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BDDEB6-1800-463D-8B64-20F09D7A78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A60EB1-2B8A-4F0B-9C05-DCF37E3EF0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A7FB57F-C09F-4B2E-8B72-CBC8BCCEF800}"/>
              </a:ext>
            </a:extLst>
          </p:cNvPr>
          <p:cNvSpPr>
            <a:spLocks noGrp="1"/>
          </p:cNvSpPr>
          <p:nvPr>
            <p:ph type="dt" sz="half" idx="10"/>
          </p:nvPr>
        </p:nvSpPr>
        <p:spPr/>
        <p:txBody>
          <a:bodyPr/>
          <a:lstStyle/>
          <a:p>
            <a:fld id="{88AD0C76-05F0-454D-8B6C-A8347C531B64}" type="datetimeFigureOut">
              <a:rPr lang="en-US" smtClean="0"/>
              <a:t>12/10/2024</a:t>
            </a:fld>
            <a:endParaRPr lang="en-US"/>
          </a:p>
        </p:txBody>
      </p:sp>
      <p:sp>
        <p:nvSpPr>
          <p:cNvPr id="8" name="Footer Placeholder 7">
            <a:extLst>
              <a:ext uri="{FF2B5EF4-FFF2-40B4-BE49-F238E27FC236}">
                <a16:creationId xmlns:a16="http://schemas.microsoft.com/office/drawing/2014/main" id="{C5435FCF-FFC8-49EA-8FC2-880E511F5CA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35EB8B-4614-45F9-BA2A-606C33F25256}"/>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15" name="Group 14">
            <a:extLst>
              <a:ext uri="{FF2B5EF4-FFF2-40B4-BE49-F238E27FC236}">
                <a16:creationId xmlns:a16="http://schemas.microsoft.com/office/drawing/2014/main" id="{77AC89E0-8ADA-41E5-BA89-58D2CF4B9F68}"/>
              </a:ext>
            </a:extLst>
          </p:cNvPr>
          <p:cNvGrpSpPr/>
          <p:nvPr userDrawn="1"/>
        </p:nvGrpSpPr>
        <p:grpSpPr>
          <a:xfrm>
            <a:off x="3551976" y="5852627"/>
            <a:ext cx="5130719" cy="868848"/>
            <a:chOff x="3551976" y="5852627"/>
            <a:chExt cx="5130719" cy="868848"/>
          </a:xfrm>
        </p:grpSpPr>
        <p:pic>
          <p:nvPicPr>
            <p:cNvPr id="16" name="Picture 15">
              <a:extLst>
                <a:ext uri="{FF2B5EF4-FFF2-40B4-BE49-F238E27FC236}">
                  <a16:creationId xmlns:a16="http://schemas.microsoft.com/office/drawing/2014/main" id="{21F01122-83FD-4755-9B1E-B11CA03A02F4}"/>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7" name="Rectangle 16">
              <a:extLst>
                <a:ext uri="{FF2B5EF4-FFF2-40B4-BE49-F238E27FC236}">
                  <a16:creationId xmlns:a16="http://schemas.microsoft.com/office/drawing/2014/main" id="{B09EFB68-CCB2-4FDD-AA2D-06BA6D03B7CC}"/>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823813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E16E7-3D1C-4FF4-ACD4-4891CC64E87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8320B7-E3FB-4C92-83D7-394F42809C7D}"/>
              </a:ext>
            </a:extLst>
          </p:cNvPr>
          <p:cNvSpPr>
            <a:spLocks noGrp="1"/>
          </p:cNvSpPr>
          <p:nvPr>
            <p:ph type="dt" sz="half" idx="10"/>
          </p:nvPr>
        </p:nvSpPr>
        <p:spPr/>
        <p:txBody>
          <a:bodyPr/>
          <a:lstStyle/>
          <a:p>
            <a:fld id="{88AD0C76-05F0-454D-8B6C-A8347C531B64}" type="datetimeFigureOut">
              <a:rPr lang="en-US" smtClean="0"/>
              <a:t>12/10/2024</a:t>
            </a:fld>
            <a:endParaRPr lang="en-US"/>
          </a:p>
        </p:txBody>
      </p:sp>
      <p:sp>
        <p:nvSpPr>
          <p:cNvPr id="4" name="Footer Placeholder 3">
            <a:extLst>
              <a:ext uri="{FF2B5EF4-FFF2-40B4-BE49-F238E27FC236}">
                <a16:creationId xmlns:a16="http://schemas.microsoft.com/office/drawing/2014/main" id="{66AFD32C-19B7-4EE1-A7F3-8E5DC218DC1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3A5BA62-3ACD-40B3-BF50-43BC3F9C8284}"/>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7" name="Group 6">
            <a:extLst>
              <a:ext uri="{FF2B5EF4-FFF2-40B4-BE49-F238E27FC236}">
                <a16:creationId xmlns:a16="http://schemas.microsoft.com/office/drawing/2014/main" id="{4BBA63DD-1621-48CA-8252-820EF73A619F}"/>
              </a:ext>
            </a:extLst>
          </p:cNvPr>
          <p:cNvGrpSpPr/>
          <p:nvPr userDrawn="1"/>
        </p:nvGrpSpPr>
        <p:grpSpPr>
          <a:xfrm>
            <a:off x="3551976" y="5852627"/>
            <a:ext cx="5130719" cy="868848"/>
            <a:chOff x="3551976" y="5852627"/>
            <a:chExt cx="5130719" cy="868848"/>
          </a:xfrm>
        </p:grpSpPr>
        <p:pic>
          <p:nvPicPr>
            <p:cNvPr id="8" name="Picture 7">
              <a:extLst>
                <a:ext uri="{FF2B5EF4-FFF2-40B4-BE49-F238E27FC236}">
                  <a16:creationId xmlns:a16="http://schemas.microsoft.com/office/drawing/2014/main" id="{39D5052D-271D-4665-B1D0-C4AE738AD74C}"/>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9" name="Rectangle 8">
              <a:extLst>
                <a:ext uri="{FF2B5EF4-FFF2-40B4-BE49-F238E27FC236}">
                  <a16:creationId xmlns:a16="http://schemas.microsoft.com/office/drawing/2014/main" id="{4CEC7897-937B-4B93-9C80-2CE0927D2B60}"/>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367160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14ABA2-1076-4A56-8354-2BDC7C88A173}"/>
              </a:ext>
            </a:extLst>
          </p:cNvPr>
          <p:cNvSpPr>
            <a:spLocks noGrp="1"/>
          </p:cNvSpPr>
          <p:nvPr>
            <p:ph type="dt" sz="half" idx="10"/>
          </p:nvPr>
        </p:nvSpPr>
        <p:spPr/>
        <p:txBody>
          <a:bodyPr/>
          <a:lstStyle/>
          <a:p>
            <a:fld id="{88AD0C76-05F0-454D-8B6C-A8347C531B64}" type="datetimeFigureOut">
              <a:rPr lang="en-US" smtClean="0"/>
              <a:t>12/10/2024</a:t>
            </a:fld>
            <a:endParaRPr lang="en-US"/>
          </a:p>
        </p:txBody>
      </p:sp>
      <p:sp>
        <p:nvSpPr>
          <p:cNvPr id="3" name="Footer Placeholder 2">
            <a:extLst>
              <a:ext uri="{FF2B5EF4-FFF2-40B4-BE49-F238E27FC236}">
                <a16:creationId xmlns:a16="http://schemas.microsoft.com/office/drawing/2014/main" id="{8A2B684D-7B30-4D9F-9A04-2A38189B9C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60119EA-15C8-45CE-B432-8B0CBF1204A5}"/>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6" name="Group 5">
            <a:extLst>
              <a:ext uri="{FF2B5EF4-FFF2-40B4-BE49-F238E27FC236}">
                <a16:creationId xmlns:a16="http://schemas.microsoft.com/office/drawing/2014/main" id="{416490E4-2334-49B8-B70D-53DE257955B6}"/>
              </a:ext>
            </a:extLst>
          </p:cNvPr>
          <p:cNvGrpSpPr/>
          <p:nvPr userDrawn="1"/>
        </p:nvGrpSpPr>
        <p:grpSpPr>
          <a:xfrm>
            <a:off x="3551976" y="5852627"/>
            <a:ext cx="5130719" cy="868848"/>
            <a:chOff x="3551976" y="5852627"/>
            <a:chExt cx="5130719" cy="868848"/>
          </a:xfrm>
        </p:grpSpPr>
        <p:pic>
          <p:nvPicPr>
            <p:cNvPr id="7" name="Picture 6">
              <a:extLst>
                <a:ext uri="{FF2B5EF4-FFF2-40B4-BE49-F238E27FC236}">
                  <a16:creationId xmlns:a16="http://schemas.microsoft.com/office/drawing/2014/main" id="{0445C801-9FFD-49BB-82DB-755FDD22F5A8}"/>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8" name="Rectangle 7">
              <a:extLst>
                <a:ext uri="{FF2B5EF4-FFF2-40B4-BE49-F238E27FC236}">
                  <a16:creationId xmlns:a16="http://schemas.microsoft.com/office/drawing/2014/main" id="{D9D6C855-C690-408D-BEB9-47D4717390C3}"/>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38639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C590F-232C-4CE5-B755-FB6A28F721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F3FFC0B-3BDC-41D7-AE3C-3017C8AEDC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6817E2F-F920-40FF-9B4C-6D6DDE51CE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11399C-0C57-4250-A83D-E2C68F8DAECD}"/>
              </a:ext>
            </a:extLst>
          </p:cNvPr>
          <p:cNvSpPr>
            <a:spLocks noGrp="1"/>
          </p:cNvSpPr>
          <p:nvPr>
            <p:ph type="dt" sz="half" idx="10"/>
          </p:nvPr>
        </p:nvSpPr>
        <p:spPr/>
        <p:txBody>
          <a:bodyPr/>
          <a:lstStyle/>
          <a:p>
            <a:fld id="{88AD0C76-05F0-454D-8B6C-A8347C531B64}" type="datetimeFigureOut">
              <a:rPr lang="en-US" smtClean="0"/>
              <a:t>12/10/2024</a:t>
            </a:fld>
            <a:endParaRPr lang="en-US"/>
          </a:p>
        </p:txBody>
      </p:sp>
      <p:sp>
        <p:nvSpPr>
          <p:cNvPr id="6" name="Footer Placeholder 5">
            <a:extLst>
              <a:ext uri="{FF2B5EF4-FFF2-40B4-BE49-F238E27FC236}">
                <a16:creationId xmlns:a16="http://schemas.microsoft.com/office/drawing/2014/main" id="{30D934A7-FB06-40FC-B884-BBC402C2F9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E67A81-3A5B-4E49-9D79-7ECE218BA681}"/>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9" name="Group 8">
            <a:extLst>
              <a:ext uri="{FF2B5EF4-FFF2-40B4-BE49-F238E27FC236}">
                <a16:creationId xmlns:a16="http://schemas.microsoft.com/office/drawing/2014/main" id="{F114BDE5-6E23-4209-8677-F95782F8EABF}"/>
              </a:ext>
            </a:extLst>
          </p:cNvPr>
          <p:cNvGrpSpPr/>
          <p:nvPr userDrawn="1"/>
        </p:nvGrpSpPr>
        <p:grpSpPr>
          <a:xfrm>
            <a:off x="3551976" y="5852627"/>
            <a:ext cx="5130719" cy="868848"/>
            <a:chOff x="3551976" y="5852627"/>
            <a:chExt cx="5130719" cy="868848"/>
          </a:xfrm>
        </p:grpSpPr>
        <p:pic>
          <p:nvPicPr>
            <p:cNvPr id="10" name="Picture 9">
              <a:extLst>
                <a:ext uri="{FF2B5EF4-FFF2-40B4-BE49-F238E27FC236}">
                  <a16:creationId xmlns:a16="http://schemas.microsoft.com/office/drawing/2014/main" id="{8F016568-AD1D-45CA-B700-93B5BC5917E8}"/>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1" name="Rectangle 10">
              <a:extLst>
                <a:ext uri="{FF2B5EF4-FFF2-40B4-BE49-F238E27FC236}">
                  <a16:creationId xmlns:a16="http://schemas.microsoft.com/office/drawing/2014/main" id="{908A7D0F-BAC8-4B7B-B6CC-70118D6C2AEF}"/>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7316581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8805C-AD0E-4885-B002-3F7F8FC3A6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384FDB0-23FB-476D-B51D-5564765203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83F3F9-204F-4A14-928C-A65F97F4B3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DF9FCE-451A-4FEB-B8B7-24DFA9B5DE96}"/>
              </a:ext>
            </a:extLst>
          </p:cNvPr>
          <p:cNvSpPr>
            <a:spLocks noGrp="1"/>
          </p:cNvSpPr>
          <p:nvPr>
            <p:ph type="dt" sz="half" idx="10"/>
          </p:nvPr>
        </p:nvSpPr>
        <p:spPr/>
        <p:txBody>
          <a:bodyPr/>
          <a:lstStyle/>
          <a:p>
            <a:fld id="{88AD0C76-05F0-454D-8B6C-A8347C531B64}" type="datetimeFigureOut">
              <a:rPr lang="en-US" smtClean="0"/>
              <a:t>12/10/2024</a:t>
            </a:fld>
            <a:endParaRPr lang="en-US"/>
          </a:p>
        </p:txBody>
      </p:sp>
      <p:sp>
        <p:nvSpPr>
          <p:cNvPr id="6" name="Footer Placeholder 5">
            <a:extLst>
              <a:ext uri="{FF2B5EF4-FFF2-40B4-BE49-F238E27FC236}">
                <a16:creationId xmlns:a16="http://schemas.microsoft.com/office/drawing/2014/main" id="{7D558B25-2E83-41B7-80EA-7EE9C5A597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76471C-8ECB-4325-BBD0-2759E0FEAFF1}"/>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9" name="Group 8">
            <a:extLst>
              <a:ext uri="{FF2B5EF4-FFF2-40B4-BE49-F238E27FC236}">
                <a16:creationId xmlns:a16="http://schemas.microsoft.com/office/drawing/2014/main" id="{D49AE8C5-BA87-47DD-9C19-896D459BB5BE}"/>
              </a:ext>
            </a:extLst>
          </p:cNvPr>
          <p:cNvGrpSpPr/>
          <p:nvPr userDrawn="1"/>
        </p:nvGrpSpPr>
        <p:grpSpPr>
          <a:xfrm>
            <a:off x="3551976" y="5852627"/>
            <a:ext cx="5130719" cy="868848"/>
            <a:chOff x="3551976" y="5852627"/>
            <a:chExt cx="5130719" cy="868848"/>
          </a:xfrm>
        </p:grpSpPr>
        <p:pic>
          <p:nvPicPr>
            <p:cNvPr id="10" name="Picture 9">
              <a:extLst>
                <a:ext uri="{FF2B5EF4-FFF2-40B4-BE49-F238E27FC236}">
                  <a16:creationId xmlns:a16="http://schemas.microsoft.com/office/drawing/2014/main" id="{ECCFBE7A-2E02-4021-84D7-1BE84AFB51AE}"/>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1" name="Rectangle 10">
              <a:extLst>
                <a:ext uri="{FF2B5EF4-FFF2-40B4-BE49-F238E27FC236}">
                  <a16:creationId xmlns:a16="http://schemas.microsoft.com/office/drawing/2014/main" id="{A93ECB3C-8D86-4216-8ACD-5B79F6658598}"/>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3680571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A5A41-95A2-4E9F-92C8-3FCAE2512D3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28DEA0-CE64-4E99-A635-CECBFE7888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778597-640D-43BB-857C-39476FC925FD}"/>
              </a:ext>
            </a:extLst>
          </p:cNvPr>
          <p:cNvSpPr>
            <a:spLocks noGrp="1"/>
          </p:cNvSpPr>
          <p:nvPr>
            <p:ph type="dt" sz="half" idx="10"/>
          </p:nvPr>
        </p:nvSpPr>
        <p:spPr/>
        <p:txBody>
          <a:bodyPr/>
          <a:lstStyle/>
          <a:p>
            <a:fld id="{88AD0C76-05F0-454D-8B6C-A8347C531B64}" type="datetimeFigureOut">
              <a:rPr lang="en-US" smtClean="0"/>
              <a:t>12/10/2024</a:t>
            </a:fld>
            <a:endParaRPr lang="en-US"/>
          </a:p>
        </p:txBody>
      </p:sp>
      <p:sp>
        <p:nvSpPr>
          <p:cNvPr id="5" name="Footer Placeholder 4">
            <a:extLst>
              <a:ext uri="{FF2B5EF4-FFF2-40B4-BE49-F238E27FC236}">
                <a16:creationId xmlns:a16="http://schemas.microsoft.com/office/drawing/2014/main" id="{B0FDE694-A1F7-4C10-AC8D-9C654E0982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01D55A-ACAB-44DC-AE46-2F434087AE7F}"/>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8" name="Group 7">
            <a:extLst>
              <a:ext uri="{FF2B5EF4-FFF2-40B4-BE49-F238E27FC236}">
                <a16:creationId xmlns:a16="http://schemas.microsoft.com/office/drawing/2014/main" id="{3453C401-2936-42B8-94C7-3E6B594FE152}"/>
              </a:ext>
            </a:extLst>
          </p:cNvPr>
          <p:cNvGrpSpPr/>
          <p:nvPr userDrawn="1"/>
        </p:nvGrpSpPr>
        <p:grpSpPr>
          <a:xfrm rot="5400000">
            <a:off x="-2099016" y="3821623"/>
            <a:ext cx="5130719" cy="868848"/>
            <a:chOff x="3551976" y="5852627"/>
            <a:chExt cx="5130719" cy="868848"/>
          </a:xfrm>
        </p:grpSpPr>
        <p:pic>
          <p:nvPicPr>
            <p:cNvPr id="9" name="Picture 8">
              <a:extLst>
                <a:ext uri="{FF2B5EF4-FFF2-40B4-BE49-F238E27FC236}">
                  <a16:creationId xmlns:a16="http://schemas.microsoft.com/office/drawing/2014/main" id="{A3A59943-193A-4DC2-8ED3-9ED51BC083F6}"/>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0" name="Rectangle 9">
              <a:extLst>
                <a:ext uri="{FF2B5EF4-FFF2-40B4-BE49-F238E27FC236}">
                  <a16:creationId xmlns:a16="http://schemas.microsoft.com/office/drawing/2014/main" id="{D195F6F4-C8C5-4DA6-A4B5-D8DD8A6FF686}"/>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533613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CEB4E3-A906-4DCD-95E8-44EF4149E4A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F69E4D-952E-425E-950E-3154D2C247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57DC42-BE29-4C03-A1C8-C9CC016A906E}"/>
              </a:ext>
            </a:extLst>
          </p:cNvPr>
          <p:cNvSpPr>
            <a:spLocks noGrp="1"/>
          </p:cNvSpPr>
          <p:nvPr>
            <p:ph type="dt" sz="half" idx="10"/>
          </p:nvPr>
        </p:nvSpPr>
        <p:spPr/>
        <p:txBody>
          <a:bodyPr/>
          <a:lstStyle/>
          <a:p>
            <a:fld id="{88AD0C76-05F0-454D-8B6C-A8347C531B64}" type="datetimeFigureOut">
              <a:rPr lang="en-US" smtClean="0"/>
              <a:t>12/10/2024</a:t>
            </a:fld>
            <a:endParaRPr lang="en-US"/>
          </a:p>
        </p:txBody>
      </p:sp>
      <p:sp>
        <p:nvSpPr>
          <p:cNvPr id="5" name="Footer Placeholder 4">
            <a:extLst>
              <a:ext uri="{FF2B5EF4-FFF2-40B4-BE49-F238E27FC236}">
                <a16:creationId xmlns:a16="http://schemas.microsoft.com/office/drawing/2014/main" id="{F2CEC657-25E4-4FFB-BBB2-C419DE91C1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159D6-27C1-4939-BD85-619B1164C065}"/>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8" name="Group 7">
            <a:extLst>
              <a:ext uri="{FF2B5EF4-FFF2-40B4-BE49-F238E27FC236}">
                <a16:creationId xmlns:a16="http://schemas.microsoft.com/office/drawing/2014/main" id="{CF1C711A-F4B9-4E64-A0EB-DF1E31220A45}"/>
              </a:ext>
            </a:extLst>
          </p:cNvPr>
          <p:cNvGrpSpPr/>
          <p:nvPr userDrawn="1"/>
        </p:nvGrpSpPr>
        <p:grpSpPr>
          <a:xfrm rot="5400000">
            <a:off x="-2099016" y="2875385"/>
            <a:ext cx="5130719" cy="868848"/>
            <a:chOff x="3551976" y="5852627"/>
            <a:chExt cx="5130719" cy="868848"/>
          </a:xfrm>
        </p:grpSpPr>
        <p:pic>
          <p:nvPicPr>
            <p:cNvPr id="9" name="Picture 8">
              <a:extLst>
                <a:ext uri="{FF2B5EF4-FFF2-40B4-BE49-F238E27FC236}">
                  <a16:creationId xmlns:a16="http://schemas.microsoft.com/office/drawing/2014/main" id="{E140EBF7-B078-4226-96C0-C34CA7511C2A}"/>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0" name="Rectangle 9">
              <a:extLst>
                <a:ext uri="{FF2B5EF4-FFF2-40B4-BE49-F238E27FC236}">
                  <a16:creationId xmlns:a16="http://schemas.microsoft.com/office/drawing/2014/main" id="{71E28A09-FBCB-4595-BF09-0B93FB3DFBAD}"/>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985203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12/10/2024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12/10/2024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6344" y="365127"/>
            <a:ext cx="11329416"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66344" y="1825625"/>
            <a:ext cx="11329416"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AD0C76-05F0-454D-8B6C-A8347C531B64}" type="datetimeFigureOut">
              <a:rPr lang="en-US" smtClean="0"/>
              <a:t>12/10/2024</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095FDE-A059-4B6D-929A-DCFD38D0E360}" type="slidenum">
              <a:rPr lang="en-US" smtClean="0"/>
              <a:t>‹#›</a:t>
            </a:fld>
            <a:endParaRPr lang="en-US"/>
          </a:p>
        </p:txBody>
      </p:sp>
      <p:sp>
        <p:nvSpPr>
          <p:cNvPr id="7" name="Rectangle 6">
            <a:extLst>
              <a:ext uri="{FF2B5EF4-FFF2-40B4-BE49-F238E27FC236}">
                <a16:creationId xmlns:a16="http://schemas.microsoft.com/office/drawing/2014/main" id="{A8E5C2AC-7302-F82D-63CB-A1A74ACABCFA}"/>
              </a:ext>
            </a:extLst>
          </p:cNvPr>
          <p:cNvSpPr/>
          <p:nvPr userDrawn="1"/>
        </p:nvSpPr>
        <p:spPr>
          <a:xfrm>
            <a:off x="466344" y="365131"/>
            <a:ext cx="11329416" cy="5889371"/>
          </a:xfrm>
          <a:prstGeom prst="rect">
            <a:avLst/>
          </a:prstGeom>
          <a:noFill/>
          <a:ln w="38100">
            <a:solidFill>
              <a:srgbClr val="8CC5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nvGrpSpPr>
          <p:cNvPr id="8" name="Group 7">
            <a:extLst>
              <a:ext uri="{FF2B5EF4-FFF2-40B4-BE49-F238E27FC236}">
                <a16:creationId xmlns:a16="http://schemas.microsoft.com/office/drawing/2014/main" id="{AEB92165-6805-A36E-8DC1-7F443048C747}"/>
              </a:ext>
            </a:extLst>
          </p:cNvPr>
          <p:cNvGrpSpPr/>
          <p:nvPr userDrawn="1"/>
        </p:nvGrpSpPr>
        <p:grpSpPr>
          <a:xfrm>
            <a:off x="3565694" y="5936848"/>
            <a:ext cx="5130719" cy="635307"/>
            <a:chOff x="3551976" y="5852627"/>
            <a:chExt cx="5130719" cy="868848"/>
          </a:xfrm>
        </p:grpSpPr>
        <p:pic>
          <p:nvPicPr>
            <p:cNvPr id="9" name="Picture 8">
              <a:extLst>
                <a:ext uri="{FF2B5EF4-FFF2-40B4-BE49-F238E27FC236}">
                  <a16:creationId xmlns:a16="http://schemas.microsoft.com/office/drawing/2014/main" id="{EC339F27-7EEB-CE1C-E17D-30F53FB92F06}"/>
                </a:ext>
              </a:extLst>
            </p:cNvPr>
            <p:cNvPicPr>
              <a:picLocks noChangeAspect="1"/>
            </p:cNvPicPr>
            <p:nvPr userDrawn="1"/>
          </p:nvPicPr>
          <p:blipFill>
            <a:blip r:embed="rId13"/>
            <a:stretch>
              <a:fillRect/>
            </a:stretch>
          </p:blipFill>
          <p:spPr>
            <a:xfrm>
              <a:off x="3551976" y="5852627"/>
              <a:ext cx="5088048" cy="868848"/>
            </a:xfrm>
            <a:prstGeom prst="rect">
              <a:avLst/>
            </a:prstGeom>
          </p:spPr>
        </p:pic>
        <p:sp>
          <p:nvSpPr>
            <p:cNvPr id="10" name="Rectangle 9">
              <a:extLst>
                <a:ext uri="{FF2B5EF4-FFF2-40B4-BE49-F238E27FC236}">
                  <a16:creationId xmlns:a16="http://schemas.microsoft.com/office/drawing/2014/main" id="{ED344896-F571-75C3-EDD4-37E97411B22D}"/>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Tree>
    <p:extLst>
      <p:ext uri="{BB962C8B-B14F-4D97-AF65-F5344CB8AC3E}">
        <p14:creationId xmlns:p14="http://schemas.microsoft.com/office/powerpoint/2010/main" val="31843629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000" b="1" kern="1200">
          <a:solidFill>
            <a:schemeClr val="tx1"/>
          </a:solidFill>
          <a:latin typeface="Ink Free" panose="03080402000500000000" pitchFamily="66"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E6FCF2-359B-4E7D-885C-1710ACF65D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C375E08-19E4-4AEE-AEC9-084F487BF9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1D1815-98AA-4257-AB42-DAB5DA749A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AD0C76-05F0-454D-8B6C-A8347C531B64}" type="datetimeFigureOut">
              <a:rPr lang="en-US" smtClean="0"/>
              <a:t>12/10/2024</a:t>
            </a:fld>
            <a:endParaRPr lang="en-US"/>
          </a:p>
        </p:txBody>
      </p:sp>
      <p:sp>
        <p:nvSpPr>
          <p:cNvPr id="5" name="Footer Placeholder 4">
            <a:extLst>
              <a:ext uri="{FF2B5EF4-FFF2-40B4-BE49-F238E27FC236}">
                <a16:creationId xmlns:a16="http://schemas.microsoft.com/office/drawing/2014/main" id="{647A43DB-3D47-4F0B-B854-58AA9AA3E1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5BA9B38-E21D-4539-994A-02F38C9D7C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095FDE-A059-4B6D-929A-DCFD38D0E360}" type="slidenum">
              <a:rPr lang="en-US" smtClean="0"/>
              <a:t>‹#›</a:t>
            </a:fld>
            <a:endParaRPr lang="en-US"/>
          </a:p>
        </p:txBody>
      </p:sp>
      <p:sp>
        <p:nvSpPr>
          <p:cNvPr id="7" name="Rectangle 6">
            <a:extLst>
              <a:ext uri="{FF2B5EF4-FFF2-40B4-BE49-F238E27FC236}">
                <a16:creationId xmlns:a16="http://schemas.microsoft.com/office/drawing/2014/main" id="{8427B03F-D49D-483D-84E8-36A51810F7CF}"/>
              </a:ext>
            </a:extLst>
          </p:cNvPr>
          <p:cNvSpPr/>
          <p:nvPr userDrawn="1"/>
        </p:nvSpPr>
        <p:spPr>
          <a:xfrm>
            <a:off x="466344" y="365125"/>
            <a:ext cx="11329416" cy="5889371"/>
          </a:xfrm>
          <a:prstGeom prst="rect">
            <a:avLst/>
          </a:prstGeom>
          <a:noFill/>
          <a:ln w="38100">
            <a:solidFill>
              <a:srgbClr val="8CC5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D7084D5E-0B10-419B-84D4-B092C67DE8F0}"/>
              </a:ext>
            </a:extLst>
          </p:cNvPr>
          <p:cNvGrpSpPr/>
          <p:nvPr userDrawn="1"/>
        </p:nvGrpSpPr>
        <p:grpSpPr>
          <a:xfrm>
            <a:off x="3551976" y="5852627"/>
            <a:ext cx="5130719" cy="868848"/>
            <a:chOff x="3551976" y="5852627"/>
            <a:chExt cx="5130719" cy="868848"/>
          </a:xfrm>
        </p:grpSpPr>
        <p:pic>
          <p:nvPicPr>
            <p:cNvPr id="9" name="Picture 8">
              <a:extLst>
                <a:ext uri="{FF2B5EF4-FFF2-40B4-BE49-F238E27FC236}">
                  <a16:creationId xmlns:a16="http://schemas.microsoft.com/office/drawing/2014/main" id="{7D12A812-0838-4A79-B878-01CB65589051}"/>
                </a:ext>
              </a:extLst>
            </p:cNvPr>
            <p:cNvPicPr>
              <a:picLocks noChangeAspect="1"/>
            </p:cNvPicPr>
            <p:nvPr userDrawn="1"/>
          </p:nvPicPr>
          <p:blipFill>
            <a:blip r:embed="rId13"/>
            <a:stretch>
              <a:fillRect/>
            </a:stretch>
          </p:blipFill>
          <p:spPr>
            <a:xfrm>
              <a:off x="3551976" y="5852627"/>
              <a:ext cx="5088048" cy="868848"/>
            </a:xfrm>
            <a:prstGeom prst="rect">
              <a:avLst/>
            </a:prstGeom>
          </p:spPr>
        </p:pic>
        <p:sp>
          <p:nvSpPr>
            <p:cNvPr id="10" name="Rectangle 9">
              <a:extLst>
                <a:ext uri="{FF2B5EF4-FFF2-40B4-BE49-F238E27FC236}">
                  <a16:creationId xmlns:a16="http://schemas.microsoft.com/office/drawing/2014/main" id="{4E0C580C-0EFB-43A1-94F8-F20745C310E5}"/>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873682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4.png"/><Relationship Id="rId7" Type="http://schemas.openxmlformats.org/officeDocument/2006/relationships/hyperlink" Target="mailto:laurakstrawn@vt.edu" TargetMode="External"/><Relationship Id="rId2" Type="http://schemas.openxmlformats.org/officeDocument/2006/relationships/notesSlide" Target="../notesSlides/notesSlide7.xml"/><Relationship Id="rId1" Type="http://schemas.openxmlformats.org/officeDocument/2006/relationships/slideLayout" Target="../slideLayouts/slideLayout26.xml"/><Relationship Id="rId6" Type="http://schemas.openxmlformats.org/officeDocument/2006/relationships/hyperlink" Target="mailto:fcritzer@uga.edu" TargetMode="External"/><Relationship Id="rId5" Type="http://schemas.openxmlformats.org/officeDocument/2006/relationships/image" Target="../media/image6.jpeg"/><Relationship Id="rId4" Type="http://schemas.openxmlformats.org/officeDocument/2006/relationships/image" Target="../media/image5.jpeg"/><Relationship Id="rId9"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BE7E3-7B43-4543-A119-97418C988D29}"/>
              </a:ext>
            </a:extLst>
          </p:cNvPr>
          <p:cNvSpPr>
            <a:spLocks noGrp="1"/>
          </p:cNvSpPr>
          <p:nvPr>
            <p:ph type="ctrTitle"/>
          </p:nvPr>
        </p:nvSpPr>
        <p:spPr>
          <a:xfrm>
            <a:off x="1524000" y="470517"/>
            <a:ext cx="9144000" cy="3039446"/>
          </a:xfrm>
        </p:spPr>
        <p:txBody>
          <a:bodyPr anchor="ctr">
            <a:normAutofit/>
          </a:bodyPr>
          <a:lstStyle/>
          <a:p>
            <a:r>
              <a:rPr lang="en-US" b="1" dirty="0"/>
              <a:t>Research Updates:</a:t>
            </a:r>
            <a:br>
              <a:rPr lang="en-US" b="1" dirty="0"/>
            </a:br>
            <a:r>
              <a:rPr lang="en-US" b="1" dirty="0"/>
              <a:t>Objective 4</a:t>
            </a:r>
          </a:p>
        </p:txBody>
      </p:sp>
      <p:sp>
        <p:nvSpPr>
          <p:cNvPr id="3" name="Subtitle 2">
            <a:extLst>
              <a:ext uri="{FF2B5EF4-FFF2-40B4-BE49-F238E27FC236}">
                <a16:creationId xmlns:a16="http://schemas.microsoft.com/office/drawing/2014/main" id="{8AE09140-6719-4593-8C60-B93CF123AB23}"/>
              </a:ext>
            </a:extLst>
          </p:cNvPr>
          <p:cNvSpPr>
            <a:spLocks noGrp="1"/>
          </p:cNvSpPr>
          <p:nvPr>
            <p:ph type="subTitle" idx="1"/>
          </p:nvPr>
        </p:nvSpPr>
        <p:spPr/>
        <p:txBody>
          <a:bodyPr vert="horz" lIns="91440" tIns="45720" rIns="91440" bIns="45720" rtlCol="0" anchor="t">
            <a:normAutofit/>
          </a:bodyPr>
          <a:lstStyle/>
          <a:p>
            <a:r>
              <a:rPr lang="en-US" sz="3600" dirty="0">
                <a:ea typeface="+mn-lt"/>
                <a:cs typeface="+mn-lt"/>
              </a:rPr>
              <a:t>Survey of Environmental Monitoring Practices in Fresh Produce Packinghouses</a:t>
            </a:r>
            <a:endParaRPr lang="en-US" dirty="0"/>
          </a:p>
          <a:p>
            <a:endParaRPr lang="en-US" dirty="0"/>
          </a:p>
        </p:txBody>
      </p:sp>
    </p:spTree>
    <p:extLst>
      <p:ext uri="{BB962C8B-B14F-4D97-AF65-F5344CB8AC3E}">
        <p14:creationId xmlns:p14="http://schemas.microsoft.com/office/powerpoint/2010/main" val="4157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2FCDE-8C6B-B67F-ADC2-BC48B01F27D5}"/>
              </a:ext>
            </a:extLst>
          </p:cNvPr>
          <p:cNvSpPr>
            <a:spLocks noGrp="1"/>
          </p:cNvSpPr>
          <p:nvPr>
            <p:ph type="title"/>
          </p:nvPr>
        </p:nvSpPr>
        <p:spPr/>
        <p:txBody>
          <a:bodyPr/>
          <a:lstStyle/>
          <a:p>
            <a:r>
              <a:rPr lang="en-US" dirty="0">
                <a:latin typeface="Ink Free"/>
              </a:rPr>
              <a:t> </a:t>
            </a:r>
            <a:r>
              <a:rPr lang="en-US" b="1" dirty="0">
                <a:latin typeface="Ink Free"/>
              </a:rPr>
              <a:t>Research Highlights</a:t>
            </a:r>
            <a:endParaRPr lang="en-US" b="1" dirty="0"/>
          </a:p>
        </p:txBody>
      </p:sp>
      <p:sp>
        <p:nvSpPr>
          <p:cNvPr id="3" name="Content Placeholder 2">
            <a:extLst>
              <a:ext uri="{FF2B5EF4-FFF2-40B4-BE49-F238E27FC236}">
                <a16:creationId xmlns:a16="http://schemas.microsoft.com/office/drawing/2014/main" id="{4764B6CC-30AA-60E5-2E74-A26C898BA0EF}"/>
              </a:ext>
            </a:extLst>
          </p:cNvPr>
          <p:cNvSpPr>
            <a:spLocks noGrp="1"/>
          </p:cNvSpPr>
          <p:nvPr>
            <p:ph idx="1"/>
          </p:nvPr>
        </p:nvSpPr>
        <p:spPr/>
        <p:txBody>
          <a:bodyPr vert="horz" lIns="91440" tIns="45720" rIns="91440" bIns="45720" rtlCol="0" anchor="t">
            <a:normAutofit/>
          </a:bodyPr>
          <a:lstStyle/>
          <a:p>
            <a:r>
              <a:rPr lang="en-US" dirty="0">
                <a:latin typeface="Arial"/>
                <a:cs typeface="Arial"/>
              </a:rPr>
              <a:t>Approximately 62.5% of produce packers who responded to the survey indicated they had an EMP. </a:t>
            </a:r>
          </a:p>
          <a:p>
            <a:r>
              <a:rPr lang="en-US" dirty="0">
                <a:latin typeface="Arial"/>
                <a:cs typeface="Arial"/>
              </a:rPr>
              <a:t>ATP was the most common monitoring technique used for zone 1 surfaces</a:t>
            </a:r>
          </a:p>
          <a:p>
            <a:r>
              <a:rPr lang="en-US" dirty="0">
                <a:latin typeface="Arial"/>
                <a:cs typeface="Arial"/>
              </a:rPr>
              <a:t>100% of produce packers with an EMP had corrective actions (CA) identified. 42% reported never needing to implement a CA</a:t>
            </a:r>
          </a:p>
        </p:txBody>
      </p:sp>
    </p:spTree>
    <p:extLst>
      <p:ext uri="{BB962C8B-B14F-4D97-AF65-F5344CB8AC3E}">
        <p14:creationId xmlns:p14="http://schemas.microsoft.com/office/powerpoint/2010/main" val="493533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9E96B-9EDC-4642-B4D7-F698EC9574DA}"/>
              </a:ext>
            </a:extLst>
          </p:cNvPr>
          <p:cNvSpPr>
            <a:spLocks noGrp="1"/>
          </p:cNvSpPr>
          <p:nvPr>
            <p:ph type="title"/>
          </p:nvPr>
        </p:nvSpPr>
        <p:spPr>
          <a:xfrm>
            <a:off x="468105" y="365127"/>
            <a:ext cx="11333164" cy="1345101"/>
          </a:xfrm>
        </p:spPr>
        <p:txBody>
          <a:bodyPr>
            <a:normAutofit/>
          </a:bodyPr>
          <a:lstStyle/>
          <a:p>
            <a:r>
              <a:rPr lang="en-US" dirty="0">
                <a:latin typeface="Ink Free"/>
              </a:rPr>
              <a:t> </a:t>
            </a:r>
            <a:r>
              <a:rPr lang="en-US" b="1" dirty="0">
                <a:latin typeface="Ink Free"/>
              </a:rPr>
              <a:t>Frequency of Tests by Zone</a:t>
            </a:r>
            <a:endParaRPr lang="en-US" sz="4000" b="1" dirty="0">
              <a:latin typeface="Ink Free" panose="03080402000500000000" pitchFamily="66" charset="0"/>
            </a:endParaRPr>
          </a:p>
        </p:txBody>
      </p:sp>
      <p:sp>
        <p:nvSpPr>
          <p:cNvPr id="4" name="TextBox 3">
            <a:extLst>
              <a:ext uri="{FF2B5EF4-FFF2-40B4-BE49-F238E27FC236}">
                <a16:creationId xmlns:a16="http://schemas.microsoft.com/office/drawing/2014/main" id="{65551724-D483-4877-9533-9C0EFB35F016}"/>
              </a:ext>
            </a:extLst>
          </p:cNvPr>
          <p:cNvSpPr txBox="1"/>
          <p:nvPr/>
        </p:nvSpPr>
        <p:spPr>
          <a:xfrm>
            <a:off x="7855849" y="1291606"/>
            <a:ext cx="3213152" cy="4265527"/>
          </a:xfrm>
          <a:prstGeom prst="rect">
            <a:avLst/>
          </a:prstGeom>
          <a:noFill/>
        </p:spPr>
        <p:txBody>
          <a:bodyPr wrap="square" lIns="91440" tIns="45720" rIns="91440" bIns="45720" rtlCol="0" anchor="t">
            <a:spAutoFit/>
          </a:bodyPr>
          <a:lstStyle/>
          <a:p>
            <a:pPr>
              <a:lnSpc>
                <a:spcPct val="107000"/>
              </a:lnSpc>
              <a:spcAft>
                <a:spcPts val="600"/>
              </a:spcAft>
            </a:pPr>
            <a:r>
              <a:rPr lang="en-US" sz="1800" u="sng" dirty="0">
                <a:ea typeface="Calibri"/>
                <a:cs typeface="Calibri"/>
              </a:rPr>
              <a:t>Top 3 Tests by Zone:</a:t>
            </a:r>
          </a:p>
          <a:p>
            <a:pPr>
              <a:lnSpc>
                <a:spcPct val="107000"/>
              </a:lnSpc>
              <a:spcAft>
                <a:spcPts val="600"/>
              </a:spcAft>
            </a:pPr>
            <a:r>
              <a:rPr lang="en-US" sz="1800" dirty="0">
                <a:ea typeface="Calibri"/>
                <a:cs typeface="Calibri"/>
              </a:rPr>
              <a:t>Zone 1:</a:t>
            </a:r>
            <a:endParaRPr lang="en-US" sz="1800" dirty="0"/>
          </a:p>
          <a:p>
            <a:pPr marL="342900" indent="-342900">
              <a:lnSpc>
                <a:spcPct val="107000"/>
              </a:lnSpc>
              <a:spcAft>
                <a:spcPts val="600"/>
              </a:spcAft>
              <a:buAutoNum type="arabicPeriod"/>
            </a:pPr>
            <a:r>
              <a:rPr lang="en-US" sz="1400" dirty="0">
                <a:ea typeface="Calibri"/>
                <a:cs typeface="Calibri"/>
              </a:rPr>
              <a:t>ATP</a:t>
            </a:r>
          </a:p>
          <a:p>
            <a:pPr marL="342900" indent="-342900">
              <a:lnSpc>
                <a:spcPct val="107000"/>
              </a:lnSpc>
              <a:spcAft>
                <a:spcPts val="600"/>
              </a:spcAft>
              <a:buAutoNum type="arabicPeriod"/>
            </a:pPr>
            <a:r>
              <a:rPr lang="en-US" sz="1400" dirty="0">
                <a:ea typeface="Calibri"/>
                <a:cs typeface="Calibri"/>
              </a:rPr>
              <a:t>Generic E. coli</a:t>
            </a:r>
          </a:p>
          <a:p>
            <a:pPr marL="342900" indent="-342900">
              <a:lnSpc>
                <a:spcPct val="107000"/>
              </a:lnSpc>
              <a:spcAft>
                <a:spcPts val="600"/>
              </a:spcAft>
              <a:buAutoNum type="arabicPeriod"/>
            </a:pPr>
            <a:r>
              <a:rPr lang="en-US" sz="1400" dirty="0">
                <a:ea typeface="Calibri"/>
                <a:cs typeface="Calibri"/>
              </a:rPr>
              <a:t>Aerobic Plate Count/Listeria Species</a:t>
            </a:r>
          </a:p>
          <a:p>
            <a:pPr>
              <a:lnSpc>
                <a:spcPct val="107000"/>
              </a:lnSpc>
              <a:spcAft>
                <a:spcPts val="600"/>
              </a:spcAft>
            </a:pPr>
            <a:r>
              <a:rPr lang="en-US" sz="1800" dirty="0">
                <a:ea typeface="Calibri"/>
                <a:cs typeface="Calibri"/>
              </a:rPr>
              <a:t>Zone 2:</a:t>
            </a:r>
          </a:p>
          <a:p>
            <a:pPr marL="342900" indent="-342900">
              <a:lnSpc>
                <a:spcPct val="107000"/>
              </a:lnSpc>
              <a:spcAft>
                <a:spcPts val="600"/>
              </a:spcAft>
              <a:buAutoNum type="arabicPeriod"/>
            </a:pPr>
            <a:r>
              <a:rPr lang="en-US" sz="1400" dirty="0">
                <a:ea typeface="Calibri"/>
                <a:cs typeface="Calibri"/>
              </a:rPr>
              <a:t>Listeria Species</a:t>
            </a:r>
          </a:p>
          <a:p>
            <a:pPr marL="342900" indent="-342900">
              <a:lnSpc>
                <a:spcPct val="107000"/>
              </a:lnSpc>
              <a:spcAft>
                <a:spcPts val="600"/>
              </a:spcAft>
              <a:buAutoNum type="arabicPeriod"/>
            </a:pPr>
            <a:r>
              <a:rPr lang="en-US" sz="1400" dirty="0">
                <a:ea typeface="Calibri"/>
                <a:cs typeface="Calibri"/>
              </a:rPr>
              <a:t>Generic E. coli</a:t>
            </a:r>
          </a:p>
          <a:p>
            <a:pPr marL="342900" indent="-342900">
              <a:lnSpc>
                <a:spcPct val="107000"/>
              </a:lnSpc>
              <a:spcAft>
                <a:spcPts val="600"/>
              </a:spcAft>
              <a:buAutoNum type="arabicPeriod"/>
            </a:pPr>
            <a:r>
              <a:rPr lang="en-US" sz="1400" dirty="0">
                <a:ea typeface="Calibri"/>
                <a:cs typeface="Calibri"/>
              </a:rPr>
              <a:t>Salmonella</a:t>
            </a:r>
          </a:p>
          <a:p>
            <a:pPr>
              <a:lnSpc>
                <a:spcPct val="107000"/>
              </a:lnSpc>
              <a:spcAft>
                <a:spcPts val="600"/>
              </a:spcAft>
            </a:pPr>
            <a:r>
              <a:rPr lang="en-US" sz="1800" dirty="0">
                <a:ea typeface="Calibri"/>
                <a:cs typeface="Calibri"/>
              </a:rPr>
              <a:t>Zones 3 and 4:</a:t>
            </a:r>
          </a:p>
          <a:p>
            <a:pPr marL="342900" indent="-342900">
              <a:lnSpc>
                <a:spcPct val="107000"/>
              </a:lnSpc>
              <a:spcAft>
                <a:spcPts val="600"/>
              </a:spcAft>
              <a:buAutoNum type="arabicPeriod"/>
            </a:pPr>
            <a:r>
              <a:rPr lang="en-US" sz="1400" dirty="0">
                <a:ea typeface="Calibri"/>
                <a:cs typeface="Calibri"/>
              </a:rPr>
              <a:t>Listeria Species</a:t>
            </a:r>
          </a:p>
          <a:p>
            <a:pPr marL="342900" indent="-342900">
              <a:lnSpc>
                <a:spcPct val="107000"/>
              </a:lnSpc>
              <a:spcAft>
                <a:spcPts val="600"/>
              </a:spcAft>
              <a:buAutoNum type="arabicPeriod"/>
            </a:pPr>
            <a:r>
              <a:rPr lang="en-US" sz="1400" dirty="0">
                <a:ea typeface="Calibri"/>
                <a:cs typeface="Calibri"/>
              </a:rPr>
              <a:t>Salmonella</a:t>
            </a:r>
          </a:p>
          <a:p>
            <a:pPr marL="342900" indent="-342900">
              <a:lnSpc>
                <a:spcPct val="107000"/>
              </a:lnSpc>
              <a:spcAft>
                <a:spcPts val="600"/>
              </a:spcAft>
              <a:buAutoNum type="arabicPeriod"/>
            </a:pPr>
            <a:r>
              <a:rPr lang="en-US" sz="1400" dirty="0">
                <a:ea typeface="Calibri"/>
                <a:cs typeface="Calibri"/>
              </a:rPr>
              <a:t>Generic E. coli</a:t>
            </a:r>
          </a:p>
        </p:txBody>
      </p:sp>
      <p:pic>
        <p:nvPicPr>
          <p:cNvPr id="3" name="Picture 2">
            <a:extLst>
              <a:ext uri="{FF2B5EF4-FFF2-40B4-BE49-F238E27FC236}">
                <a16:creationId xmlns:a16="http://schemas.microsoft.com/office/drawing/2014/main" id="{CCA0E8DC-0214-CCC5-3A81-DD54A1C82347}"/>
              </a:ext>
            </a:extLst>
          </p:cNvPr>
          <p:cNvPicPr>
            <a:picLocks noChangeAspect="1"/>
          </p:cNvPicPr>
          <p:nvPr/>
        </p:nvPicPr>
        <p:blipFill>
          <a:blip r:embed="rId3"/>
          <a:stretch>
            <a:fillRect/>
          </a:stretch>
        </p:blipFill>
        <p:spPr>
          <a:xfrm>
            <a:off x="977773" y="1425791"/>
            <a:ext cx="6632032" cy="4440086"/>
          </a:xfrm>
          <a:prstGeom prst="rect">
            <a:avLst/>
          </a:prstGeom>
        </p:spPr>
      </p:pic>
    </p:spTree>
    <p:extLst>
      <p:ext uri="{BB962C8B-B14F-4D97-AF65-F5344CB8AC3E}">
        <p14:creationId xmlns:p14="http://schemas.microsoft.com/office/powerpoint/2010/main" val="3884832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9E96B-9EDC-4642-B4D7-F698EC9574DA}"/>
              </a:ext>
            </a:extLst>
          </p:cNvPr>
          <p:cNvSpPr>
            <a:spLocks noGrp="1"/>
          </p:cNvSpPr>
          <p:nvPr>
            <p:ph type="title"/>
          </p:nvPr>
        </p:nvSpPr>
        <p:spPr>
          <a:xfrm>
            <a:off x="468105" y="365127"/>
            <a:ext cx="11333164" cy="1345101"/>
          </a:xfrm>
        </p:spPr>
        <p:txBody>
          <a:bodyPr>
            <a:normAutofit/>
          </a:bodyPr>
          <a:lstStyle/>
          <a:p>
            <a:r>
              <a:rPr lang="en-US" sz="3900" b="1" dirty="0">
                <a:latin typeface="Ink Free"/>
              </a:rPr>
              <a:t> </a:t>
            </a:r>
            <a:r>
              <a:rPr lang="en-US" b="1" dirty="0">
                <a:latin typeface="Ink Free"/>
              </a:rPr>
              <a:t>Frequency of Tests by Zone</a:t>
            </a:r>
            <a:endParaRPr lang="en-US" b="1" dirty="0">
              <a:latin typeface="Ink Free" panose="03080402000500000000" pitchFamily="66" charset="0"/>
            </a:endParaRPr>
          </a:p>
        </p:txBody>
      </p:sp>
      <p:sp>
        <p:nvSpPr>
          <p:cNvPr id="4" name="TextBox 3">
            <a:extLst>
              <a:ext uri="{FF2B5EF4-FFF2-40B4-BE49-F238E27FC236}">
                <a16:creationId xmlns:a16="http://schemas.microsoft.com/office/drawing/2014/main" id="{65551724-D483-4877-9533-9C0EFB35F016}"/>
              </a:ext>
            </a:extLst>
          </p:cNvPr>
          <p:cNvSpPr txBox="1"/>
          <p:nvPr/>
        </p:nvSpPr>
        <p:spPr>
          <a:xfrm>
            <a:off x="7855849" y="1428375"/>
            <a:ext cx="3213152" cy="4798750"/>
          </a:xfrm>
          <a:prstGeom prst="rect">
            <a:avLst/>
          </a:prstGeom>
          <a:noFill/>
        </p:spPr>
        <p:txBody>
          <a:bodyPr wrap="square" lIns="91440" tIns="45720" rIns="91440" bIns="45720" rtlCol="0" anchor="t">
            <a:spAutoFit/>
          </a:bodyPr>
          <a:lstStyle/>
          <a:p>
            <a:r>
              <a:rPr lang="en-US" dirty="0">
                <a:ea typeface="+mn-lt"/>
                <a:cs typeface="+mn-lt"/>
              </a:rPr>
              <a:t>Approximately 62.5% of produce packers (40/62 packinghouse; 5/10 field-pack) who responded to the survey indicated they had an EMP. ATP was the most common monitoring technique used for zone 1 surfaces, followed by generic Escherichia coli, Listeria species, and aerobic plate counts. A shift was noted towards addition and greater reliance on pathogen targets (e.g., Salmonella) for zones 2-4.</a:t>
            </a:r>
            <a:endParaRPr lang="en-US" dirty="0"/>
          </a:p>
          <a:p>
            <a:pPr>
              <a:lnSpc>
                <a:spcPct val="107000"/>
              </a:lnSpc>
              <a:spcAft>
                <a:spcPts val="600"/>
              </a:spcAft>
            </a:pPr>
            <a:endParaRPr lang="en-US" u="sng" dirty="0">
              <a:ea typeface="Calibri"/>
              <a:cs typeface="Calibri"/>
            </a:endParaRPr>
          </a:p>
        </p:txBody>
      </p:sp>
      <p:pic>
        <p:nvPicPr>
          <p:cNvPr id="3" name="Picture 2">
            <a:extLst>
              <a:ext uri="{FF2B5EF4-FFF2-40B4-BE49-F238E27FC236}">
                <a16:creationId xmlns:a16="http://schemas.microsoft.com/office/drawing/2014/main" id="{CCA0E8DC-0214-CCC5-3A81-DD54A1C82347}"/>
              </a:ext>
            </a:extLst>
          </p:cNvPr>
          <p:cNvPicPr>
            <a:picLocks noChangeAspect="1"/>
          </p:cNvPicPr>
          <p:nvPr/>
        </p:nvPicPr>
        <p:blipFill>
          <a:blip r:embed="rId3"/>
          <a:stretch>
            <a:fillRect/>
          </a:stretch>
        </p:blipFill>
        <p:spPr>
          <a:xfrm>
            <a:off x="977773" y="1425791"/>
            <a:ext cx="6632032" cy="4440086"/>
          </a:xfrm>
          <a:prstGeom prst="rect">
            <a:avLst/>
          </a:prstGeom>
        </p:spPr>
      </p:pic>
    </p:spTree>
    <p:extLst>
      <p:ext uri="{BB962C8B-B14F-4D97-AF65-F5344CB8AC3E}">
        <p14:creationId xmlns:p14="http://schemas.microsoft.com/office/powerpoint/2010/main" val="3325690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9E96B-9EDC-4642-B4D7-F698EC9574DA}"/>
              </a:ext>
            </a:extLst>
          </p:cNvPr>
          <p:cNvSpPr>
            <a:spLocks noGrp="1"/>
          </p:cNvSpPr>
          <p:nvPr>
            <p:ph type="title"/>
          </p:nvPr>
        </p:nvSpPr>
        <p:spPr>
          <a:xfrm>
            <a:off x="485918" y="365127"/>
            <a:ext cx="11297456" cy="1345101"/>
          </a:xfrm>
        </p:spPr>
        <p:txBody>
          <a:bodyPr>
            <a:normAutofit/>
          </a:bodyPr>
          <a:lstStyle/>
          <a:p>
            <a:r>
              <a:rPr lang="en-US" sz="3900" b="1" dirty="0">
                <a:latin typeface="Ink Free"/>
              </a:rPr>
              <a:t> Frequency of Corrective Actions by Zone</a:t>
            </a:r>
            <a:endParaRPr lang="en-US" sz="3900" b="1" dirty="0">
              <a:latin typeface="Ink Free" panose="03080402000500000000" pitchFamily="66" charset="0"/>
            </a:endParaRPr>
          </a:p>
        </p:txBody>
      </p:sp>
      <p:pic>
        <p:nvPicPr>
          <p:cNvPr id="5" name="Picture 4" descr="A table with numbers and text&#10;&#10;Description automatically generated">
            <a:extLst>
              <a:ext uri="{FF2B5EF4-FFF2-40B4-BE49-F238E27FC236}">
                <a16:creationId xmlns:a16="http://schemas.microsoft.com/office/drawing/2014/main" id="{BDACA8BB-9F33-7BAD-F82F-B28412C00137}"/>
              </a:ext>
            </a:extLst>
          </p:cNvPr>
          <p:cNvPicPr>
            <a:picLocks noChangeAspect="1"/>
          </p:cNvPicPr>
          <p:nvPr/>
        </p:nvPicPr>
        <p:blipFill>
          <a:blip r:embed="rId3"/>
          <a:stretch>
            <a:fillRect/>
          </a:stretch>
        </p:blipFill>
        <p:spPr>
          <a:xfrm>
            <a:off x="564258" y="1440703"/>
            <a:ext cx="8205142" cy="4308746"/>
          </a:xfrm>
          <a:prstGeom prst="rect">
            <a:avLst/>
          </a:prstGeom>
        </p:spPr>
      </p:pic>
      <p:sp>
        <p:nvSpPr>
          <p:cNvPr id="3" name="TextBox 2">
            <a:extLst>
              <a:ext uri="{FF2B5EF4-FFF2-40B4-BE49-F238E27FC236}">
                <a16:creationId xmlns:a16="http://schemas.microsoft.com/office/drawing/2014/main" id="{58743339-EB6C-9330-97F8-06D0E261E5F6}"/>
              </a:ext>
            </a:extLst>
          </p:cNvPr>
          <p:cNvSpPr txBox="1"/>
          <p:nvPr/>
        </p:nvSpPr>
        <p:spPr>
          <a:xfrm>
            <a:off x="8951916" y="1290494"/>
            <a:ext cx="2556075" cy="461664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u="sng" dirty="0">
                <a:ea typeface="Calibri"/>
                <a:cs typeface="Calibri"/>
              </a:rPr>
              <a:t>Top 3 Corrective Actions by Zone</a:t>
            </a:r>
            <a:r>
              <a:rPr lang="en-US" sz="1400" dirty="0">
                <a:ea typeface="Calibri"/>
                <a:cs typeface="Calibri"/>
              </a:rPr>
              <a:t>:</a:t>
            </a:r>
          </a:p>
          <a:p>
            <a:r>
              <a:rPr lang="en-US" sz="1400" dirty="0">
                <a:ea typeface="Calibri"/>
                <a:cs typeface="Calibri"/>
              </a:rPr>
              <a:t>Zone 1:</a:t>
            </a:r>
          </a:p>
          <a:p>
            <a:pPr marL="342900" indent="-342900">
              <a:buAutoNum type="arabicPeriod"/>
            </a:pPr>
            <a:r>
              <a:rPr lang="en-US" sz="1100" dirty="0">
                <a:ea typeface="Calibri"/>
                <a:cs typeface="Calibri"/>
              </a:rPr>
              <a:t>Intensified Cleaning and Sanitation</a:t>
            </a:r>
          </a:p>
          <a:p>
            <a:pPr marL="342900" indent="-342900">
              <a:buAutoNum type="arabicPeriod"/>
            </a:pPr>
            <a:r>
              <a:rPr lang="en-US" sz="1100" dirty="0">
                <a:ea typeface="Calibri"/>
                <a:cs typeface="Calibri"/>
              </a:rPr>
              <a:t>Re-swab</a:t>
            </a:r>
          </a:p>
          <a:p>
            <a:pPr marL="342900" indent="-342900">
              <a:buAutoNum type="arabicPeriod"/>
            </a:pPr>
            <a:r>
              <a:rPr lang="en-US" sz="1100" dirty="0">
                <a:ea typeface="Calibri"/>
                <a:cs typeface="Calibri"/>
              </a:rPr>
              <a:t>Visual Inspection</a:t>
            </a:r>
          </a:p>
          <a:p>
            <a:r>
              <a:rPr lang="en-US" sz="1400" dirty="0">
                <a:ea typeface="Calibri"/>
                <a:cs typeface="Calibri"/>
              </a:rPr>
              <a:t>Zone 2:</a:t>
            </a:r>
          </a:p>
          <a:p>
            <a:pPr marL="342900" indent="-342900">
              <a:buAutoNum type="arabicPeriod"/>
            </a:pPr>
            <a:r>
              <a:rPr lang="en-US" sz="1100" dirty="0">
                <a:ea typeface="Calibri"/>
                <a:cs typeface="Calibri"/>
              </a:rPr>
              <a:t>Intensified Cleaning and Sanitation</a:t>
            </a:r>
          </a:p>
          <a:p>
            <a:pPr marL="342900" indent="-342900">
              <a:buAutoNum type="arabicPeriod"/>
            </a:pPr>
            <a:r>
              <a:rPr lang="en-US" sz="1100" dirty="0">
                <a:ea typeface="Calibri"/>
                <a:cs typeface="Calibri"/>
              </a:rPr>
              <a:t>Re-swab</a:t>
            </a:r>
          </a:p>
          <a:p>
            <a:pPr marL="342900" indent="-342900">
              <a:buAutoNum type="arabicPeriod"/>
            </a:pPr>
            <a:r>
              <a:rPr lang="en-US" sz="1100" dirty="0">
                <a:ea typeface="Calibri"/>
                <a:cs typeface="Calibri"/>
              </a:rPr>
              <a:t>Breakdown Equipment and Clean/Sanitize</a:t>
            </a:r>
          </a:p>
          <a:p>
            <a:r>
              <a:rPr lang="en-US" sz="1400" dirty="0">
                <a:ea typeface="Calibri"/>
                <a:cs typeface="Calibri"/>
              </a:rPr>
              <a:t>Zone 3:</a:t>
            </a:r>
          </a:p>
          <a:p>
            <a:pPr marL="342900" indent="-342900">
              <a:buAutoNum type="arabicPeriod"/>
            </a:pPr>
            <a:r>
              <a:rPr lang="en-US" sz="1100" dirty="0">
                <a:ea typeface="Calibri"/>
                <a:cs typeface="Calibri"/>
              </a:rPr>
              <a:t>Intensified Cleaning and Sanitation</a:t>
            </a:r>
          </a:p>
          <a:p>
            <a:pPr marL="342900" indent="-342900">
              <a:buAutoNum type="arabicPeriod"/>
            </a:pPr>
            <a:r>
              <a:rPr lang="en-US" sz="1100" dirty="0">
                <a:ea typeface="Calibri"/>
                <a:cs typeface="Calibri"/>
              </a:rPr>
              <a:t>Re-swab</a:t>
            </a:r>
          </a:p>
          <a:p>
            <a:pPr marL="342900" indent="-342900">
              <a:buAutoNum type="arabicPeriod"/>
            </a:pPr>
            <a:r>
              <a:rPr lang="en-US" sz="1100" dirty="0">
                <a:ea typeface="Calibri"/>
                <a:cs typeface="Calibri"/>
              </a:rPr>
              <a:t>Visual Inspection, Breakdown Equipment and Clean/Sanitize, Vector Swab Adjacent Locations</a:t>
            </a:r>
          </a:p>
          <a:p>
            <a:r>
              <a:rPr lang="en-US" sz="1400" dirty="0">
                <a:ea typeface="Calibri"/>
                <a:cs typeface="Calibri"/>
              </a:rPr>
              <a:t>Zone 4:</a:t>
            </a:r>
          </a:p>
          <a:p>
            <a:pPr marL="342900" indent="-342900">
              <a:buAutoNum type="arabicPeriod"/>
            </a:pPr>
            <a:r>
              <a:rPr lang="en-US" sz="1100" dirty="0">
                <a:ea typeface="Calibri"/>
                <a:cs typeface="Calibri"/>
              </a:rPr>
              <a:t>Intensified Cleaning and Sanitation</a:t>
            </a:r>
          </a:p>
          <a:p>
            <a:pPr marL="342900" indent="-342900">
              <a:buAutoNum type="arabicPeriod"/>
            </a:pPr>
            <a:r>
              <a:rPr lang="en-US" sz="1100" dirty="0">
                <a:ea typeface="Calibri"/>
                <a:cs typeface="Calibri"/>
              </a:rPr>
              <a:t>Re-swab</a:t>
            </a:r>
          </a:p>
          <a:p>
            <a:pPr marL="342900" indent="-342900">
              <a:buAutoNum type="arabicPeriod"/>
            </a:pPr>
            <a:r>
              <a:rPr lang="en-US" sz="1100" dirty="0">
                <a:ea typeface="Calibri"/>
                <a:cs typeface="Calibri"/>
              </a:rPr>
              <a:t>Breakdown Equipment and Clean/Sanitize, Vector Swab Adjacent Locations</a:t>
            </a:r>
            <a:endParaRPr lang="en-US" sz="1800"/>
          </a:p>
          <a:p>
            <a:pPr marL="342900" indent="-342900">
              <a:buAutoNum type="arabicPeriod"/>
            </a:pPr>
            <a:endParaRPr lang="en-US" sz="1200" dirty="0">
              <a:ea typeface="Calibri"/>
              <a:cs typeface="Calibri"/>
            </a:endParaRPr>
          </a:p>
        </p:txBody>
      </p:sp>
    </p:spTree>
    <p:extLst>
      <p:ext uri="{BB962C8B-B14F-4D97-AF65-F5344CB8AC3E}">
        <p14:creationId xmlns:p14="http://schemas.microsoft.com/office/powerpoint/2010/main" val="651366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9E96B-9EDC-4642-B4D7-F698EC9574DA}"/>
              </a:ext>
            </a:extLst>
          </p:cNvPr>
          <p:cNvSpPr>
            <a:spLocks noGrp="1"/>
          </p:cNvSpPr>
          <p:nvPr>
            <p:ph type="title"/>
          </p:nvPr>
        </p:nvSpPr>
        <p:spPr>
          <a:xfrm>
            <a:off x="485918" y="365127"/>
            <a:ext cx="11297456" cy="1345101"/>
          </a:xfrm>
        </p:spPr>
        <p:txBody>
          <a:bodyPr>
            <a:normAutofit/>
          </a:bodyPr>
          <a:lstStyle/>
          <a:p>
            <a:r>
              <a:rPr lang="en-US" sz="3900" b="1" dirty="0">
                <a:latin typeface="Ink Free"/>
              </a:rPr>
              <a:t> Frequency of Corrective Actions by Zone</a:t>
            </a:r>
            <a:endParaRPr lang="en-US" sz="3900" b="1" dirty="0">
              <a:latin typeface="Ink Free" panose="03080402000500000000" pitchFamily="66" charset="0"/>
            </a:endParaRPr>
          </a:p>
        </p:txBody>
      </p:sp>
      <p:pic>
        <p:nvPicPr>
          <p:cNvPr id="5" name="Picture 4" descr="A table with numbers and text&#10;&#10;Description automatically generated">
            <a:extLst>
              <a:ext uri="{FF2B5EF4-FFF2-40B4-BE49-F238E27FC236}">
                <a16:creationId xmlns:a16="http://schemas.microsoft.com/office/drawing/2014/main" id="{BDACA8BB-9F33-7BAD-F82F-B28412C00137}"/>
              </a:ext>
            </a:extLst>
          </p:cNvPr>
          <p:cNvPicPr>
            <a:picLocks noChangeAspect="1"/>
          </p:cNvPicPr>
          <p:nvPr/>
        </p:nvPicPr>
        <p:blipFill>
          <a:blip r:embed="rId3"/>
          <a:stretch>
            <a:fillRect/>
          </a:stretch>
        </p:blipFill>
        <p:spPr>
          <a:xfrm>
            <a:off x="564258" y="1440703"/>
            <a:ext cx="8205142" cy="4308746"/>
          </a:xfrm>
          <a:prstGeom prst="rect">
            <a:avLst/>
          </a:prstGeom>
        </p:spPr>
      </p:pic>
      <p:sp>
        <p:nvSpPr>
          <p:cNvPr id="3" name="TextBox 2">
            <a:extLst>
              <a:ext uri="{FF2B5EF4-FFF2-40B4-BE49-F238E27FC236}">
                <a16:creationId xmlns:a16="http://schemas.microsoft.com/office/drawing/2014/main" id="{58743339-EB6C-9330-97F8-06D0E261E5F6}"/>
              </a:ext>
            </a:extLst>
          </p:cNvPr>
          <p:cNvSpPr txBox="1"/>
          <p:nvPr/>
        </p:nvSpPr>
        <p:spPr>
          <a:xfrm>
            <a:off x="9010532" y="1505417"/>
            <a:ext cx="2556075" cy="41857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ea typeface="+mn-lt"/>
                <a:cs typeface="+mn-lt"/>
              </a:rPr>
              <a:t>While 100% of produce packers with an EMP had corrective actions (CA) identified, 42% reported never needing to implement a CA, suggesting produce packers were always in conformance. This result indicates a potential shortfall in EMP rigor, as occasional failures are expected.</a:t>
            </a:r>
            <a:endParaRPr lang="en-US"/>
          </a:p>
          <a:p>
            <a:endParaRPr lang="en-US" sz="1400" dirty="0">
              <a:ea typeface="Calibri"/>
              <a:cs typeface="Calibri"/>
            </a:endParaRPr>
          </a:p>
        </p:txBody>
      </p:sp>
    </p:spTree>
    <p:extLst>
      <p:ext uri="{BB962C8B-B14F-4D97-AF65-F5344CB8AC3E}">
        <p14:creationId xmlns:p14="http://schemas.microsoft.com/office/powerpoint/2010/main" val="1801830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22A1EDE-81C8-499E-B5B6-5E7E8CB3A653}"/>
              </a:ext>
            </a:extLst>
          </p:cNvPr>
          <p:cNvSpPr>
            <a:spLocks noGrp="1"/>
          </p:cNvSpPr>
          <p:nvPr>
            <p:ph type="title"/>
          </p:nvPr>
        </p:nvSpPr>
        <p:spPr/>
        <p:txBody>
          <a:bodyPr/>
          <a:lstStyle/>
          <a:p>
            <a:r>
              <a:rPr lang="en-US" b="1" dirty="0"/>
              <a:t>More Information</a:t>
            </a:r>
          </a:p>
        </p:txBody>
      </p:sp>
      <p:pic>
        <p:nvPicPr>
          <p:cNvPr id="2" name="Content Placeholder 1" descr="A qr code on a white background&#10;&#10;Description automatically generated">
            <a:extLst>
              <a:ext uri="{FF2B5EF4-FFF2-40B4-BE49-F238E27FC236}">
                <a16:creationId xmlns:a16="http://schemas.microsoft.com/office/drawing/2014/main" id="{3F8C03E5-9CAE-4737-AACD-81DB0954275F}"/>
              </a:ext>
            </a:extLst>
          </p:cNvPr>
          <p:cNvPicPr>
            <a:picLocks noGrp="1" noChangeAspect="1"/>
          </p:cNvPicPr>
          <p:nvPr>
            <p:ph sz="half" idx="2"/>
          </p:nvPr>
        </p:nvPicPr>
        <p:blipFill>
          <a:blip r:embed="rId3"/>
          <a:stretch>
            <a:fillRect/>
          </a:stretch>
        </p:blipFill>
        <p:spPr>
          <a:xfrm>
            <a:off x="10047490" y="666759"/>
            <a:ext cx="1499180" cy="1499180"/>
          </a:xfrm>
          <a:prstGeom prst="rect">
            <a:avLst/>
          </a:prstGeom>
        </p:spPr>
      </p:pic>
      <p:sp>
        <p:nvSpPr>
          <p:cNvPr id="5" name="Footer Placeholder 3">
            <a:extLst>
              <a:ext uri="{FF2B5EF4-FFF2-40B4-BE49-F238E27FC236}">
                <a16:creationId xmlns:a16="http://schemas.microsoft.com/office/drawing/2014/main" id="{57AC503A-7322-4C91-9BD0-28B5576C736C}"/>
              </a:ext>
            </a:extLst>
          </p:cNvPr>
          <p:cNvSpPr txBox="1">
            <a:spLocks/>
          </p:cNvSpPr>
          <p:nvPr/>
        </p:nvSpPr>
        <p:spPr>
          <a:xfrm>
            <a:off x="482884" y="5209953"/>
            <a:ext cx="11270751" cy="646317"/>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solidFill>
                  <a:schemeClr val="tx1"/>
                </a:solidFill>
              </a:rPr>
              <a:t>This work is supported by the Specialty Crops Research Initiative [grant no. 2020-51181-32157] from the USDA National Institute of Food and Agriculture. Any opinions, findings, conclusions, or recommendations expressed in this presentation are those of the speakers and do not necessarily reflect the view of the U.S. Department of Agriculture.</a:t>
            </a:r>
          </a:p>
        </p:txBody>
      </p:sp>
      <p:pic>
        <p:nvPicPr>
          <p:cNvPr id="10" name="Picture 9" descr="A person smiling for a picture&#10;&#10;Description automatically generated">
            <a:extLst>
              <a:ext uri="{FF2B5EF4-FFF2-40B4-BE49-F238E27FC236}">
                <a16:creationId xmlns:a16="http://schemas.microsoft.com/office/drawing/2014/main" id="{68CC6D0A-C79D-4672-B20F-9EEBBC4D1902}"/>
              </a:ext>
            </a:extLst>
          </p:cNvPr>
          <p:cNvPicPr/>
          <p:nvPr/>
        </p:nvPicPr>
        <p:blipFill rotWithShape="1">
          <a:blip r:embed="rId4"/>
          <a:srcRect t="482" b="482"/>
          <a:stretch/>
        </p:blipFill>
        <p:spPr bwMode="auto">
          <a:xfrm>
            <a:off x="1461133" y="1448681"/>
            <a:ext cx="2198582" cy="2177409"/>
          </a:xfrm>
          <a:prstGeom prst="rect">
            <a:avLst/>
          </a:prstGeom>
          <a:noFill/>
          <a:ln>
            <a:noFill/>
          </a:ln>
          <a:extLst>
            <a:ext uri="{53640926-AAD7-44D8-BBD7-CCE9431645EC}">
              <a14:shadowObscured xmlns:a14="http://schemas.microsoft.com/office/drawing/2010/main"/>
            </a:ext>
          </a:extLst>
        </p:spPr>
      </p:pic>
      <p:pic>
        <p:nvPicPr>
          <p:cNvPr id="11" name="Picture 10" descr="A person smiling at the camera&#10;&#10;Description automatically generated">
            <a:extLst>
              <a:ext uri="{FF2B5EF4-FFF2-40B4-BE49-F238E27FC236}">
                <a16:creationId xmlns:a16="http://schemas.microsoft.com/office/drawing/2014/main" id="{F0C1908F-7436-4F39-8E4B-0C9EA4F915B3}"/>
              </a:ext>
            </a:extLst>
          </p:cNvPr>
          <p:cNvPicPr/>
          <p:nvPr/>
        </p:nvPicPr>
        <p:blipFill rotWithShape="1">
          <a:blip r:embed="rId5"/>
          <a:srcRect l="1333" t="3005" r="-1333" b="36066"/>
          <a:stretch/>
        </p:blipFill>
        <p:spPr bwMode="auto">
          <a:xfrm>
            <a:off x="5488357" y="1448681"/>
            <a:ext cx="2198584" cy="2179022"/>
          </a:xfrm>
          <a:prstGeom prst="rect">
            <a:avLst/>
          </a:prstGeom>
          <a:ln>
            <a:noFill/>
          </a:ln>
          <a:extLst>
            <a:ext uri="{53640926-AAD7-44D8-BBD7-CCE9431645EC}">
              <a14:shadowObscured xmlns:a14="http://schemas.microsoft.com/office/drawing/2010/main"/>
            </a:ext>
          </a:extLst>
        </p:spPr>
      </p:pic>
      <p:sp>
        <p:nvSpPr>
          <p:cNvPr id="3" name="TextBox 2">
            <a:extLst>
              <a:ext uri="{FF2B5EF4-FFF2-40B4-BE49-F238E27FC236}">
                <a16:creationId xmlns:a16="http://schemas.microsoft.com/office/drawing/2014/main" id="{3486BFD0-DBEA-4653-8DA8-59123BC144A8}"/>
              </a:ext>
            </a:extLst>
          </p:cNvPr>
          <p:cNvSpPr txBox="1"/>
          <p:nvPr/>
        </p:nvSpPr>
        <p:spPr>
          <a:xfrm>
            <a:off x="956544" y="3626090"/>
            <a:ext cx="3207760" cy="1477328"/>
          </a:xfrm>
          <a:prstGeom prst="rect">
            <a:avLst/>
          </a:prstGeom>
          <a:noFill/>
        </p:spPr>
        <p:txBody>
          <a:bodyPr wrap="square" lIns="91440" tIns="45720" rIns="91440" bIns="45720" rtlCol="0" anchor="t">
            <a:spAutoFit/>
          </a:bodyPr>
          <a:lstStyle/>
          <a:p>
            <a:pPr algn="ctr"/>
            <a:r>
              <a:rPr lang="en-US" b="1" dirty="0">
                <a:latin typeface="Arial"/>
                <a:ea typeface="+mn-lt"/>
                <a:cs typeface="Arial"/>
              </a:rPr>
              <a:t>Faith Critzer, Ph.D.</a:t>
            </a:r>
          </a:p>
          <a:p>
            <a:pPr algn="ctr"/>
            <a:r>
              <a:rPr lang="en-US" dirty="0">
                <a:latin typeface="Arial"/>
                <a:cs typeface="Arial"/>
              </a:rPr>
              <a:t>Associate Professor and Undergraduate Coordinator</a:t>
            </a:r>
          </a:p>
          <a:p>
            <a:pPr algn="ctr"/>
            <a:r>
              <a:rPr lang="en-US" dirty="0">
                <a:latin typeface="Arial"/>
                <a:ea typeface="+mn-lt"/>
                <a:cs typeface="Arial"/>
              </a:rPr>
              <a:t>University of Georgia</a:t>
            </a:r>
          </a:p>
          <a:p>
            <a:pPr algn="ctr"/>
            <a:r>
              <a:rPr lang="en-US" dirty="0">
                <a:ea typeface="+mn-lt"/>
                <a:cs typeface="+mn-lt"/>
                <a:hlinkClick r:id="rId6"/>
              </a:rPr>
              <a:t>fcritzer@uga.edu</a:t>
            </a:r>
            <a:endParaRPr lang="en-US"/>
          </a:p>
        </p:txBody>
      </p:sp>
      <p:sp>
        <p:nvSpPr>
          <p:cNvPr id="12" name="TextBox 11">
            <a:extLst>
              <a:ext uri="{FF2B5EF4-FFF2-40B4-BE49-F238E27FC236}">
                <a16:creationId xmlns:a16="http://schemas.microsoft.com/office/drawing/2014/main" id="{05CF7559-90AA-4F91-912D-3E684338BB2B}"/>
              </a:ext>
            </a:extLst>
          </p:cNvPr>
          <p:cNvSpPr txBox="1"/>
          <p:nvPr/>
        </p:nvSpPr>
        <p:spPr>
          <a:xfrm>
            <a:off x="4341849" y="3622484"/>
            <a:ext cx="4491598" cy="1200329"/>
          </a:xfrm>
          <a:prstGeom prst="rect">
            <a:avLst/>
          </a:prstGeom>
          <a:noFill/>
        </p:spPr>
        <p:txBody>
          <a:bodyPr wrap="square" lIns="91440" tIns="45720" rIns="91440" bIns="45720" rtlCol="0" anchor="t">
            <a:spAutoFit/>
          </a:bodyPr>
          <a:lstStyle/>
          <a:p>
            <a:pPr algn="ctr"/>
            <a:r>
              <a:rPr lang="en-US" b="1" dirty="0">
                <a:latin typeface="Arial"/>
                <a:cs typeface="Arial"/>
              </a:rPr>
              <a:t>Laura K. Strawn, Ph.D.</a:t>
            </a:r>
            <a:endParaRPr lang="en-US" dirty="0">
              <a:latin typeface="Arial"/>
              <a:cs typeface="Arial"/>
            </a:endParaRPr>
          </a:p>
          <a:p>
            <a:pPr algn="ctr"/>
            <a:r>
              <a:rPr lang="en-US" dirty="0">
                <a:latin typeface="Arial"/>
                <a:cs typeface="Arial"/>
              </a:rPr>
              <a:t>Assistant Professor</a:t>
            </a:r>
          </a:p>
          <a:p>
            <a:pPr algn="ctr"/>
            <a:r>
              <a:rPr lang="en-US" dirty="0">
                <a:latin typeface="Arial"/>
                <a:cs typeface="Arial"/>
              </a:rPr>
              <a:t>Virginia Tech</a:t>
            </a:r>
          </a:p>
          <a:p>
            <a:pPr algn="ctr"/>
            <a:r>
              <a:rPr lang="en-US" dirty="0">
                <a:ea typeface="+mn-lt"/>
                <a:cs typeface="+mn-lt"/>
                <a:hlinkClick r:id="rId7"/>
              </a:rPr>
              <a:t>laurakstrawn@vt.edu</a:t>
            </a:r>
          </a:p>
        </p:txBody>
      </p:sp>
      <p:sp>
        <p:nvSpPr>
          <p:cNvPr id="13" name="TextBox 12">
            <a:extLst>
              <a:ext uri="{FF2B5EF4-FFF2-40B4-BE49-F238E27FC236}">
                <a16:creationId xmlns:a16="http://schemas.microsoft.com/office/drawing/2014/main" id="{1E2C0ACD-86CF-47D1-8C94-630069D3C949}"/>
              </a:ext>
            </a:extLst>
          </p:cNvPr>
          <p:cNvSpPr txBox="1"/>
          <p:nvPr/>
        </p:nvSpPr>
        <p:spPr>
          <a:xfrm>
            <a:off x="8667100" y="2410989"/>
            <a:ext cx="1746960" cy="707886"/>
          </a:xfrm>
          <a:prstGeom prst="rect">
            <a:avLst/>
          </a:prstGeom>
          <a:noFill/>
        </p:spPr>
        <p:txBody>
          <a:bodyPr wrap="square" rtlCol="0">
            <a:spAutoFit/>
          </a:bodyPr>
          <a:lstStyle/>
          <a:p>
            <a:pPr algn="ctr"/>
            <a:r>
              <a:rPr lang="en-US" sz="2000" b="1" dirty="0"/>
              <a:t>Check out our paper!</a:t>
            </a:r>
            <a:endParaRPr lang="en-US" dirty="0"/>
          </a:p>
        </p:txBody>
      </p:sp>
      <p:pic>
        <p:nvPicPr>
          <p:cNvPr id="6" name="Graphic 5" descr="Line arrow: Clockwise curve with solid fill">
            <a:extLst>
              <a:ext uri="{FF2B5EF4-FFF2-40B4-BE49-F238E27FC236}">
                <a16:creationId xmlns:a16="http://schemas.microsoft.com/office/drawing/2014/main" id="{F669A21D-FE2A-4960-AC3D-A153A310D42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3775508">
            <a:off x="9341666" y="1461393"/>
            <a:ext cx="914400" cy="914400"/>
          </a:xfrm>
          <a:prstGeom prst="rect">
            <a:avLst/>
          </a:prstGeom>
        </p:spPr>
      </p:pic>
    </p:spTree>
    <p:extLst>
      <p:ext uri="{BB962C8B-B14F-4D97-AF65-F5344CB8AC3E}">
        <p14:creationId xmlns:p14="http://schemas.microsoft.com/office/powerpoint/2010/main" val="4063006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Ink Free"/>
        <a:ea typeface=""/>
        <a:cs typeface=""/>
      </a:majorFont>
      <a:minorFont>
        <a:latin typeface="Arial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7</Slides>
  <Notes>7</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office theme</vt:lpstr>
      <vt:lpstr>Office 2013 - 2022 Theme</vt:lpstr>
      <vt:lpstr>Office Theme</vt:lpstr>
      <vt:lpstr>Research Updates: Objective 4</vt:lpstr>
      <vt:lpstr> Research Highlights</vt:lpstr>
      <vt:lpstr> Frequency of Tests by Zone</vt:lpstr>
      <vt:lpstr> Frequency of Tests by Zone</vt:lpstr>
      <vt:lpstr> Frequency of Corrective Actions by Zone</vt:lpstr>
      <vt:lpstr> Frequency of Corrective Actions by Zone</vt:lpstr>
      <vt:lpstr>More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lastModifiedBy>
  <cp:revision>101</cp:revision>
  <dcterms:created xsi:type="dcterms:W3CDTF">2013-07-15T20:26:40Z</dcterms:created>
  <dcterms:modified xsi:type="dcterms:W3CDTF">2024-12-10T15:30:44Z</dcterms:modified>
</cp:coreProperties>
</file>