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3" r:id="rId5"/>
    <p:sldId id="267" r:id="rId6"/>
    <p:sldId id="264"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A0A52-10E1-56EC-97A1-8A6EA68B7F40}" v="48" dt="2024-12-04T15:53:26.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9B23-9842-45D7-A37B-C5E278A03DDB}" type="datetimeFigureOut">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7563C-3ABF-4A79-89BE-79418180781C}" type="slidenum">
              <a:t>‹#›</a:t>
            </a:fld>
            <a:endParaRPr lang="en-US"/>
          </a:p>
        </p:txBody>
      </p:sp>
    </p:spTree>
    <p:extLst>
      <p:ext uri="{BB962C8B-B14F-4D97-AF65-F5344CB8AC3E}">
        <p14:creationId xmlns:p14="http://schemas.microsoft.com/office/powerpoint/2010/main" val="417769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Introduce the topic: Investigating the influence of growth media on the survival of E. coli in soil.</a:t>
            </a:r>
          </a:p>
          <a:p>
            <a:pPr marL="171450" indent="-171450">
              <a:buFont typeface="Arial"/>
              <a:buChar char="•"/>
            </a:pPr>
            <a:r>
              <a:rPr lang="en-US" dirty="0"/>
              <a:t>Highlight significance: Understanding these dynamics is essential for improving risk assessments related to soil contamination.</a:t>
            </a: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Key findings:</a:t>
            </a:r>
          </a:p>
          <a:p>
            <a:pPr lvl="2" indent="-285750">
              <a:buFont typeface="Wingdings"/>
              <a:buChar char="§"/>
            </a:pPr>
            <a:r>
              <a:rPr lang="en-US"/>
              <a:t>Growth media affect E. coli's lag, logarithmic, and stationary phases.</a:t>
            </a:r>
            <a:endParaRPr lang="en-US">
              <a:ea typeface="Calibri" panose="020F0502020204030204"/>
              <a:cs typeface="Calibri" panose="020F0502020204030204"/>
            </a:endParaRPr>
          </a:p>
          <a:p>
            <a:pPr lvl="2" indent="-285750">
              <a:buFont typeface="Wingdings"/>
              <a:buChar char="§"/>
            </a:pPr>
            <a:r>
              <a:rPr lang="en-US"/>
              <a:t>Survival in soil lasted up to 42 days.</a:t>
            </a:r>
            <a:endParaRPr lang="en-US">
              <a:ea typeface="Calibri" panose="020F0502020204030204"/>
              <a:cs typeface="Calibri" panose="020F0502020204030204"/>
            </a:endParaRPr>
          </a:p>
          <a:p>
            <a:pPr lvl="2" indent="-285750">
              <a:buFont typeface="Wingdings"/>
              <a:buChar char="§"/>
            </a:pPr>
            <a:r>
              <a:rPr lang="en-US"/>
              <a:t>Biphasic shoulder survival model best describes E. coli's behavior in soil, regardless of growth media.</a:t>
            </a:r>
            <a:endParaRPr lang="en-US">
              <a:ea typeface="Calibri" panose="020F0502020204030204"/>
              <a:cs typeface="Calibri" panose="020F0502020204030204"/>
            </a:endParaRPr>
          </a:p>
          <a:p>
            <a:pPr lvl="2" indent="-285750">
              <a:buFont typeface="Wingdings"/>
              <a:buChar char="§"/>
            </a:pPr>
            <a:r>
              <a:rPr lang="en-US"/>
              <a:t>Growth media did not influence survival duration in soil.</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737563C-3ABF-4A79-89BE-79418180781C}" type="slidenum">
              <a:rPr lang="en-US"/>
              <a:t>2</a:t>
            </a:fld>
            <a:endParaRPr lang="en-US"/>
          </a:p>
        </p:txBody>
      </p:sp>
    </p:spTree>
    <p:extLst>
      <p:ext uri="{BB962C8B-B14F-4D97-AF65-F5344CB8AC3E}">
        <p14:creationId xmlns:p14="http://schemas.microsoft.com/office/powerpoint/2010/main" val="26018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Discuss the differences in growth rates:</a:t>
            </a:r>
          </a:p>
          <a:p>
            <a:pPr lvl="2" indent="-285750">
              <a:buFont typeface="Wingdings"/>
              <a:buChar char="§"/>
            </a:pPr>
            <a:r>
              <a:rPr lang="en-US"/>
              <a:t>Tryptic soy agar (TSA) and tryptic soy broth (TSB) supported higher growth rates and carrying capacities compared to poultry pellet extract (PPE).</a:t>
            </a:r>
            <a:endParaRPr lang="en-US">
              <a:ea typeface="Calibri" panose="020F0502020204030204"/>
              <a:cs typeface="Calibri" panose="020F0502020204030204"/>
            </a:endParaRPr>
          </a:p>
          <a:p>
            <a:pPr marL="285750" indent="-285750">
              <a:buFont typeface="Arial"/>
              <a:buChar char="•"/>
            </a:pPr>
            <a:r>
              <a:rPr lang="en-US" dirty="0"/>
              <a:t>Explain the role of nutrient availability:</a:t>
            </a:r>
            <a:endParaRPr lang="en-US" dirty="0">
              <a:ea typeface="Calibri"/>
              <a:cs typeface="Calibri"/>
            </a:endParaRPr>
          </a:p>
          <a:p>
            <a:pPr lvl="2" indent="-285750">
              <a:buFont typeface="Wingdings"/>
              <a:buChar char="§"/>
            </a:pPr>
            <a:r>
              <a:rPr lang="en-US"/>
              <a:t>TSA and TSB are designed for optimal E. coli growth, accounting for the differences observed.</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737563C-3ABF-4A79-89BE-79418180781C}" type="slidenum">
              <a:rPr lang="en-US"/>
              <a:t>3</a:t>
            </a:fld>
            <a:endParaRPr lang="en-US"/>
          </a:p>
        </p:txBody>
      </p:sp>
    </p:spTree>
    <p:extLst>
      <p:ext uri="{BB962C8B-B14F-4D97-AF65-F5344CB8AC3E}">
        <p14:creationId xmlns:p14="http://schemas.microsoft.com/office/powerpoint/2010/main" val="374350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Detail survival patterns in soil:</a:t>
            </a:r>
          </a:p>
          <a:p>
            <a:pPr lvl="2" indent="-285750">
              <a:buFont typeface="Wingdings"/>
              <a:buChar char="§"/>
            </a:pPr>
            <a:r>
              <a:rPr lang="en-US"/>
              <a:t>Populations remained stable for the first three days.</a:t>
            </a:r>
            <a:endParaRPr lang="en-US">
              <a:ea typeface="Calibri" panose="020F0502020204030204"/>
              <a:cs typeface="Calibri" panose="020F0502020204030204"/>
            </a:endParaRPr>
          </a:p>
          <a:p>
            <a:pPr lvl="2" indent="-285750">
              <a:buFont typeface="Wingdings"/>
              <a:buChar char="§"/>
            </a:pPr>
            <a:r>
              <a:rPr lang="en-US"/>
              <a:t>Significant declines occurred between days 3 and 14.</a:t>
            </a:r>
            <a:endParaRPr lang="en-US">
              <a:ea typeface="Calibri" panose="020F0502020204030204"/>
              <a:cs typeface="Calibri" panose="020F0502020204030204"/>
            </a:endParaRPr>
          </a:p>
          <a:p>
            <a:pPr lvl="2" indent="-285750">
              <a:buFont typeface="Wingdings"/>
              <a:buChar char="§"/>
            </a:pPr>
            <a:r>
              <a:rPr lang="en-US" dirty="0"/>
              <a:t>Populations stabilized ("tail phase") from days 14 to 42.</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737563C-3ABF-4A79-89BE-79418180781C}" type="slidenum">
              <a:rPr lang="en-US"/>
              <a:t>4</a:t>
            </a:fld>
            <a:endParaRPr lang="en-US"/>
          </a:p>
        </p:txBody>
      </p:sp>
    </p:spTree>
    <p:extLst>
      <p:ext uri="{BB962C8B-B14F-4D97-AF65-F5344CB8AC3E}">
        <p14:creationId xmlns:p14="http://schemas.microsoft.com/office/powerpoint/2010/main" val="286419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Clarify the minor impact of growth media on early survival patterns (days 0-3).</a:t>
            </a:r>
          </a:p>
          <a:p>
            <a:pPr marL="285750" indent="-285750">
              <a:buFont typeface="Arial"/>
              <a:buChar char="•"/>
            </a:pPr>
            <a:r>
              <a:rPr lang="en-US" dirty="0"/>
              <a:t>Emphasize that growth media did not influence the overall duration of survival in soil.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737563C-3ABF-4A79-89BE-79418180781C}" type="slidenum">
              <a:rPr lang="en-US"/>
              <a:t>5</a:t>
            </a:fld>
            <a:endParaRPr lang="en-US"/>
          </a:p>
        </p:txBody>
      </p:sp>
    </p:spTree>
    <p:extLst>
      <p:ext uri="{BB962C8B-B14F-4D97-AF65-F5344CB8AC3E}">
        <p14:creationId xmlns:p14="http://schemas.microsoft.com/office/powerpoint/2010/main" val="254138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Summarize findings:</a:t>
            </a:r>
          </a:p>
          <a:p>
            <a:pPr lvl="2" indent="-285750">
              <a:buFont typeface="Wingdings"/>
              <a:buChar char="§"/>
            </a:pPr>
            <a:r>
              <a:rPr lang="en-US"/>
              <a:t>Growth media affect laboratory growth rates but not long-term survival in soil.</a:t>
            </a:r>
            <a:endParaRPr lang="en-US">
              <a:ea typeface="Calibri" panose="020F0502020204030204"/>
              <a:cs typeface="Calibri" panose="020F0502020204030204"/>
            </a:endParaRPr>
          </a:p>
          <a:p>
            <a:pPr marL="285750" indent="-285750">
              <a:buFont typeface="Arial"/>
              <a:buChar char="•"/>
            </a:pPr>
            <a:r>
              <a:rPr lang="en-US"/>
              <a:t>Implications for research:</a:t>
            </a:r>
          </a:p>
          <a:p>
            <a:pPr lvl="2" indent="-285750">
              <a:buFont typeface="Wingdings"/>
              <a:buChar char="§"/>
            </a:pPr>
            <a:r>
              <a:rPr lang="en-US"/>
              <a:t>Findings suggest consistency in survival predictions regardless of the growth media used in experiments.</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737563C-3ABF-4A79-89BE-79418180781C}" type="slidenum">
              <a:rPr lang="en-US"/>
              <a:t>6</a:t>
            </a:fld>
            <a:endParaRPr lang="en-US"/>
          </a:p>
        </p:txBody>
      </p:sp>
    </p:spTree>
    <p:extLst>
      <p:ext uri="{BB962C8B-B14F-4D97-AF65-F5344CB8AC3E}">
        <p14:creationId xmlns:p14="http://schemas.microsoft.com/office/powerpoint/2010/main" val="200128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Acknowledge USDA's Specialty Crops Research Initiative funding.</a:t>
            </a:r>
          </a:p>
          <a:p>
            <a:pPr marL="171450" indent="-171450">
              <a:buFont typeface="Arial"/>
              <a:buChar char="•"/>
            </a:pPr>
            <a:r>
              <a:rPr lang="en-US"/>
              <a:t>Provide contact information for Cameron A. Bardsley and Keith R. Schneider.</a:t>
            </a:r>
          </a:p>
          <a:p>
            <a:pPr marL="171450" indent="-171450">
              <a:buFont typeface="Arial"/>
              <a:buChar char="•"/>
            </a:pPr>
            <a:r>
              <a:rPr lang="en-US"/>
              <a:t>Encourage attendees to refer to the related publication for comprehensive results.</a:t>
            </a: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cameron.bardsley@usda.gov"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keiths29@ufl.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2</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1055077" y="3582500"/>
            <a:ext cx="10072076" cy="1655762"/>
          </a:xfrm>
        </p:spPr>
        <p:txBody>
          <a:bodyPr vert="horz" lIns="91440" tIns="45720" rIns="91440" bIns="45720" rtlCol="0" anchor="t">
            <a:normAutofit/>
          </a:bodyPr>
          <a:lstStyle/>
          <a:p>
            <a:r>
              <a:rPr lang="en-US" sz="3600" dirty="0">
                <a:solidFill>
                  <a:srgbClr val="000000"/>
                </a:solidFill>
                <a:ea typeface="+mn-lt"/>
                <a:cs typeface="+mn-lt"/>
              </a:rPr>
              <a:t>Growth Media of </a:t>
            </a:r>
            <a:r>
              <a:rPr lang="en-US" sz="3600" i="1" dirty="0">
                <a:solidFill>
                  <a:srgbClr val="000000"/>
                </a:solidFill>
                <a:ea typeface="+mn-lt"/>
                <a:cs typeface="+mn-lt"/>
              </a:rPr>
              <a:t>Escherichia coli</a:t>
            </a:r>
            <a:r>
              <a:rPr lang="en-US" sz="3600" dirty="0">
                <a:solidFill>
                  <a:srgbClr val="000000"/>
                </a:solidFill>
                <a:ea typeface="+mn-lt"/>
                <a:cs typeface="+mn-lt"/>
              </a:rPr>
              <a:t> Does Not Affect Its Survival in Soil under Static Conditions</a:t>
            </a:r>
            <a:endParaRPr lang="en-US" dirty="0"/>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p:txBody>
          <a:bodyPr vert="horz" lIns="91440" tIns="45720" rIns="91440" bIns="45720" rtlCol="0" anchor="t">
            <a:normAutofit/>
          </a:bodyPr>
          <a:lstStyle/>
          <a:p>
            <a:r>
              <a:rPr lang="en-US" dirty="0"/>
              <a:t>The growth media used influenced lag, logarithmic, and stationary phases of </a:t>
            </a:r>
            <a:r>
              <a:rPr lang="en-US" i="1" dirty="0"/>
              <a:t>E. coli</a:t>
            </a:r>
            <a:r>
              <a:rPr lang="en-US" dirty="0"/>
              <a:t>.</a:t>
            </a:r>
          </a:p>
          <a:p>
            <a:r>
              <a:rPr lang="en-US" i="1" dirty="0"/>
              <a:t>E. coli</a:t>
            </a:r>
            <a:r>
              <a:rPr lang="en-US" dirty="0"/>
              <a:t> populations remained above the limit of detection up to 42 days in the soil.</a:t>
            </a:r>
          </a:p>
          <a:p>
            <a:r>
              <a:rPr lang="en-US" dirty="0"/>
              <a:t>A biphasic shoulder survival model best fit </a:t>
            </a:r>
            <a:r>
              <a:rPr lang="en-US" i="1" dirty="0"/>
              <a:t>E. coli</a:t>
            </a:r>
            <a:r>
              <a:rPr lang="en-US" dirty="0"/>
              <a:t> in soils for all media types.</a:t>
            </a:r>
          </a:p>
          <a:p>
            <a:r>
              <a:rPr lang="en-US" dirty="0"/>
              <a:t>Growth media did not affect </a:t>
            </a:r>
            <a:r>
              <a:rPr lang="en-US" i="1" dirty="0"/>
              <a:t>E. coli</a:t>
            </a:r>
            <a:r>
              <a:rPr lang="en-US" dirty="0"/>
              <a:t> survival dynamics or duration in soils.</a:t>
            </a:r>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506045" y="384663"/>
            <a:ext cx="11365524" cy="1325563"/>
          </a:xfrm>
        </p:spPr>
        <p:txBody>
          <a:bodyPr>
            <a:noAutofit/>
          </a:bodyPr>
          <a:lstStyle/>
          <a:p>
            <a:r>
              <a:rPr lang="en-US" sz="3500" b="1" dirty="0">
                <a:ea typeface="+mj-lt"/>
                <a:cs typeface="+mj-lt"/>
              </a:rPr>
              <a:t>Average growth of E. coli TVS 353 in tryptic soy agar, tryptic soy broth, and poultry pellet extract growth media</a:t>
            </a:r>
            <a:endParaRPr lang="en-US" sz="35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291051" y="1992138"/>
            <a:ext cx="4568449" cy="3619645"/>
          </a:xfrm>
          <a:prstGeom prst="rect">
            <a:avLst/>
          </a:prstGeom>
          <a:noFill/>
        </p:spPr>
        <p:txBody>
          <a:bodyPr wrap="square" lIns="91440" tIns="45720" rIns="91440" bIns="45720" rtlCol="0" anchor="t">
            <a:spAutoFit/>
          </a:bodyPr>
          <a:lstStyle/>
          <a:p>
            <a:pPr>
              <a:lnSpc>
                <a:spcPct val="107000"/>
              </a:lnSpc>
              <a:spcAft>
                <a:spcPts val="800"/>
              </a:spcAft>
            </a:pPr>
            <a:r>
              <a:rPr lang="en-US" sz="2400" dirty="0">
                <a:ea typeface="+mn-lt"/>
                <a:cs typeface="+mn-lt"/>
              </a:rPr>
              <a:t>Growth media significantly affected the </a:t>
            </a:r>
            <a:r>
              <a:rPr lang="en-US" sz="2400" i="1" dirty="0">
                <a:ea typeface="+mn-lt"/>
                <a:cs typeface="+mn-lt"/>
              </a:rPr>
              <a:t>E. coli</a:t>
            </a:r>
            <a:r>
              <a:rPr lang="en-US" sz="2400" dirty="0">
                <a:ea typeface="+mn-lt"/>
                <a:cs typeface="+mn-lt"/>
              </a:rPr>
              <a:t> TVS 353 growth rate. Tryptic soy agar and tryptic soy broth both supported higher </a:t>
            </a:r>
            <a:r>
              <a:rPr lang="en-US" sz="2400" i="1" dirty="0">
                <a:ea typeface="+mn-lt"/>
                <a:cs typeface="+mn-lt"/>
              </a:rPr>
              <a:t>E. coli</a:t>
            </a:r>
            <a:r>
              <a:rPr lang="en-US" sz="2400" dirty="0">
                <a:ea typeface="+mn-lt"/>
                <a:cs typeface="+mn-lt"/>
              </a:rPr>
              <a:t> growth rates in media, carrying capacity, and a shorter lag phase compared with poultry pellet extract.</a:t>
            </a:r>
            <a:endParaRPr lang="en-US" sz="2400">
              <a:ea typeface="+mn-lt"/>
              <a:cs typeface="+mn-lt"/>
            </a:endParaRPr>
          </a:p>
        </p:txBody>
      </p:sp>
      <p:pic>
        <p:nvPicPr>
          <p:cNvPr id="3" name="Picture 2">
            <a:extLst>
              <a:ext uri="{FF2B5EF4-FFF2-40B4-BE49-F238E27FC236}">
                <a16:creationId xmlns:a16="http://schemas.microsoft.com/office/drawing/2014/main" id="{493B8D26-173B-097E-86BC-6C7E12010934}"/>
              </a:ext>
            </a:extLst>
          </p:cNvPr>
          <p:cNvPicPr>
            <a:picLocks noChangeAspect="1"/>
          </p:cNvPicPr>
          <p:nvPr/>
        </p:nvPicPr>
        <p:blipFill>
          <a:blip r:embed="rId3"/>
          <a:stretch>
            <a:fillRect/>
          </a:stretch>
        </p:blipFill>
        <p:spPr>
          <a:xfrm>
            <a:off x="586154" y="2230554"/>
            <a:ext cx="6701694" cy="3471511"/>
          </a:xfrm>
          <a:prstGeom prst="rect">
            <a:avLst/>
          </a:prstGeom>
        </p:spPr>
      </p:pic>
    </p:spTree>
    <p:extLst>
      <p:ext uri="{BB962C8B-B14F-4D97-AF65-F5344CB8AC3E}">
        <p14:creationId xmlns:p14="http://schemas.microsoft.com/office/powerpoint/2010/main" val="315388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506045" y="384663"/>
            <a:ext cx="11365524" cy="1325563"/>
          </a:xfrm>
        </p:spPr>
        <p:txBody>
          <a:bodyPr>
            <a:noAutofit/>
          </a:bodyPr>
          <a:lstStyle/>
          <a:p>
            <a:r>
              <a:rPr lang="en-US" sz="3500" b="1" dirty="0">
                <a:ea typeface="+mj-lt"/>
                <a:cs typeface="+mj-lt"/>
              </a:rPr>
              <a:t>Average growth of E. coli TVS 353 in tryptic soy agar, tryptic soy broth, and poultry pellet extract growth media</a:t>
            </a:r>
            <a:endParaRPr lang="en-US" sz="3500" b="1" dirty="0"/>
          </a:p>
        </p:txBody>
      </p:sp>
      <p:sp>
        <p:nvSpPr>
          <p:cNvPr id="6" name="TextBox 5">
            <a:extLst>
              <a:ext uri="{FF2B5EF4-FFF2-40B4-BE49-F238E27FC236}">
                <a16:creationId xmlns:a16="http://schemas.microsoft.com/office/drawing/2014/main" id="{254B8775-FA98-876F-3F73-15CD4AC0F5C9}"/>
              </a:ext>
            </a:extLst>
          </p:cNvPr>
          <p:cNvSpPr txBox="1"/>
          <p:nvPr/>
        </p:nvSpPr>
        <p:spPr>
          <a:xfrm>
            <a:off x="7291051" y="2099599"/>
            <a:ext cx="4314449" cy="3485634"/>
          </a:xfrm>
          <a:prstGeom prst="rect">
            <a:avLst/>
          </a:prstGeom>
          <a:noFill/>
        </p:spPr>
        <p:txBody>
          <a:bodyPr wrap="square" lIns="91440" tIns="45720" rIns="91440" bIns="45720" rtlCol="0" anchor="t">
            <a:spAutoFit/>
          </a:bodyPr>
          <a:lstStyle/>
          <a:p>
            <a:pPr>
              <a:lnSpc>
                <a:spcPct val="107000"/>
              </a:lnSpc>
              <a:spcAft>
                <a:spcPts val="800"/>
              </a:spcAft>
            </a:pPr>
            <a:r>
              <a:rPr lang="en-US" sz="2600" dirty="0">
                <a:ea typeface="+mn-lt"/>
                <a:cs typeface="+mn-lt"/>
              </a:rPr>
              <a:t>These similarities may be attributed to available nutrients between the growth mediums, as tryptic soy agar and tryptic soy broth are developed for optimal growth conditions of </a:t>
            </a:r>
            <a:r>
              <a:rPr lang="en-US" sz="2600" i="1" dirty="0">
                <a:ea typeface="+mn-lt"/>
                <a:cs typeface="+mn-lt"/>
              </a:rPr>
              <a:t>E. coli</a:t>
            </a:r>
            <a:r>
              <a:rPr lang="en-US" sz="2600" dirty="0">
                <a:ea typeface="+mn-lt"/>
                <a:cs typeface="+mn-lt"/>
              </a:rPr>
              <a:t>.</a:t>
            </a:r>
          </a:p>
        </p:txBody>
      </p:sp>
      <p:pic>
        <p:nvPicPr>
          <p:cNvPr id="8" name="Picture 7">
            <a:extLst>
              <a:ext uri="{FF2B5EF4-FFF2-40B4-BE49-F238E27FC236}">
                <a16:creationId xmlns:a16="http://schemas.microsoft.com/office/drawing/2014/main" id="{52D465C4-CBC6-36D1-7A6A-213349A04B47}"/>
              </a:ext>
            </a:extLst>
          </p:cNvPr>
          <p:cNvPicPr>
            <a:picLocks noChangeAspect="1"/>
          </p:cNvPicPr>
          <p:nvPr/>
        </p:nvPicPr>
        <p:blipFill>
          <a:blip r:embed="rId3"/>
          <a:stretch>
            <a:fillRect/>
          </a:stretch>
        </p:blipFill>
        <p:spPr>
          <a:xfrm>
            <a:off x="586154" y="2230554"/>
            <a:ext cx="6701694" cy="3471511"/>
          </a:xfrm>
          <a:prstGeom prst="rect">
            <a:avLst/>
          </a:prstGeom>
        </p:spPr>
      </p:pic>
    </p:spTree>
    <p:extLst>
      <p:ext uri="{BB962C8B-B14F-4D97-AF65-F5344CB8AC3E}">
        <p14:creationId xmlns:p14="http://schemas.microsoft.com/office/powerpoint/2010/main" val="203933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593969" y="492125"/>
            <a:ext cx="10515600" cy="1325563"/>
          </a:xfrm>
        </p:spPr>
        <p:txBody>
          <a:bodyPr>
            <a:normAutofit/>
          </a:bodyPr>
          <a:lstStyle/>
          <a:p>
            <a:r>
              <a:rPr lang="en-US" b="1" dirty="0">
                <a:ea typeface="+mj-lt"/>
                <a:cs typeface="+mj-lt"/>
              </a:rPr>
              <a:t>Survival of E. coli TVS 353 in </a:t>
            </a:r>
            <a:br>
              <a:rPr lang="en-US" b="1" dirty="0">
                <a:ea typeface="+mj-lt"/>
                <a:cs typeface="+mj-lt"/>
              </a:rPr>
            </a:br>
            <a:r>
              <a:rPr lang="en-US" b="1" dirty="0">
                <a:ea typeface="+mj-lt"/>
                <a:cs typeface="+mj-lt"/>
              </a:rPr>
              <a:t>TSA-R, TSB-R, and PPE-R in soil</a:t>
            </a:r>
          </a:p>
        </p:txBody>
      </p:sp>
      <p:sp>
        <p:nvSpPr>
          <p:cNvPr id="4" name="TextBox 3">
            <a:extLst>
              <a:ext uri="{FF2B5EF4-FFF2-40B4-BE49-F238E27FC236}">
                <a16:creationId xmlns:a16="http://schemas.microsoft.com/office/drawing/2014/main" id="{65551724-D483-4877-9533-9C0EFB35F016}"/>
              </a:ext>
            </a:extLst>
          </p:cNvPr>
          <p:cNvSpPr txBox="1"/>
          <p:nvPr/>
        </p:nvSpPr>
        <p:spPr>
          <a:xfrm>
            <a:off x="7291051" y="1933522"/>
            <a:ext cx="4421911" cy="3619645"/>
          </a:xfrm>
          <a:prstGeom prst="rect">
            <a:avLst/>
          </a:prstGeom>
          <a:noFill/>
        </p:spPr>
        <p:txBody>
          <a:bodyPr wrap="square" lIns="91440" tIns="45720" rIns="91440" bIns="45720" rtlCol="0" anchor="t">
            <a:spAutoFit/>
          </a:bodyPr>
          <a:lstStyle/>
          <a:p>
            <a:pPr>
              <a:lnSpc>
                <a:spcPct val="107000"/>
              </a:lnSpc>
              <a:spcAft>
                <a:spcPts val="800"/>
              </a:spcAft>
            </a:pPr>
            <a:r>
              <a:rPr lang="en-US" sz="2400" i="1" dirty="0">
                <a:ea typeface="+mn-lt"/>
                <a:cs typeface="+mn-lt"/>
              </a:rPr>
              <a:t>E. coli</a:t>
            </a:r>
            <a:r>
              <a:rPr lang="en-US" sz="2400" dirty="0">
                <a:ea typeface="+mn-lt"/>
                <a:cs typeface="+mn-lt"/>
              </a:rPr>
              <a:t> populations in soil did not decline until day 3 and then showed significant declines between days 3 and 14 compared with levels seen between days 0 and 3. A tail was observed between 14 and 42 days when </a:t>
            </a:r>
            <a:r>
              <a:rPr lang="en-US" sz="2400" i="1" dirty="0">
                <a:ea typeface="+mn-lt"/>
                <a:cs typeface="+mn-lt"/>
              </a:rPr>
              <a:t>E. coli</a:t>
            </a:r>
            <a:r>
              <a:rPr lang="en-US" sz="2400" dirty="0">
                <a:ea typeface="+mn-lt"/>
                <a:cs typeface="+mn-lt"/>
              </a:rPr>
              <a:t> populations were stable.</a:t>
            </a:r>
          </a:p>
        </p:txBody>
      </p:sp>
      <p:pic>
        <p:nvPicPr>
          <p:cNvPr id="5" name="Picture 4">
            <a:extLst>
              <a:ext uri="{FF2B5EF4-FFF2-40B4-BE49-F238E27FC236}">
                <a16:creationId xmlns:a16="http://schemas.microsoft.com/office/drawing/2014/main" id="{A4E9C7AD-1C47-37D8-3AF2-AB8BE6163401}"/>
              </a:ext>
            </a:extLst>
          </p:cNvPr>
          <p:cNvPicPr>
            <a:picLocks noChangeAspect="1"/>
          </p:cNvPicPr>
          <p:nvPr/>
        </p:nvPicPr>
        <p:blipFill>
          <a:blip r:embed="rId3"/>
          <a:stretch>
            <a:fillRect/>
          </a:stretch>
        </p:blipFill>
        <p:spPr>
          <a:xfrm>
            <a:off x="586154" y="2077024"/>
            <a:ext cx="6701694" cy="3641800"/>
          </a:xfrm>
          <a:prstGeom prst="rect">
            <a:avLst/>
          </a:prstGeom>
        </p:spPr>
      </p:pic>
    </p:spTree>
    <p:extLst>
      <p:ext uri="{BB962C8B-B14F-4D97-AF65-F5344CB8AC3E}">
        <p14:creationId xmlns:p14="http://schemas.microsoft.com/office/powerpoint/2010/main" val="374404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593969" y="492125"/>
            <a:ext cx="10515600" cy="1325563"/>
          </a:xfrm>
        </p:spPr>
        <p:txBody>
          <a:bodyPr>
            <a:normAutofit/>
          </a:bodyPr>
          <a:lstStyle/>
          <a:p>
            <a:r>
              <a:rPr lang="en-US" b="1" dirty="0">
                <a:ea typeface="+mj-lt"/>
                <a:cs typeface="+mj-lt"/>
              </a:rPr>
              <a:t>Survival of E. coli TVS 353 in </a:t>
            </a:r>
            <a:br>
              <a:rPr lang="en-US" b="1" dirty="0">
                <a:ea typeface="+mj-lt"/>
                <a:cs typeface="+mj-lt"/>
              </a:rPr>
            </a:br>
            <a:r>
              <a:rPr lang="en-US" b="1" dirty="0">
                <a:ea typeface="+mj-lt"/>
                <a:cs typeface="+mj-lt"/>
              </a:rPr>
              <a:t>TSA-R, TSB-R, and PPE-R in soil</a:t>
            </a:r>
          </a:p>
        </p:txBody>
      </p:sp>
      <p:sp>
        <p:nvSpPr>
          <p:cNvPr id="4" name="TextBox 3">
            <a:extLst>
              <a:ext uri="{FF2B5EF4-FFF2-40B4-BE49-F238E27FC236}">
                <a16:creationId xmlns:a16="http://schemas.microsoft.com/office/drawing/2014/main" id="{65551724-D483-4877-9533-9C0EFB35F016}"/>
              </a:ext>
            </a:extLst>
          </p:cNvPr>
          <p:cNvSpPr txBox="1"/>
          <p:nvPr/>
        </p:nvSpPr>
        <p:spPr>
          <a:xfrm>
            <a:off x="7291051" y="1933522"/>
            <a:ext cx="4568449" cy="3722237"/>
          </a:xfrm>
          <a:prstGeom prst="rect">
            <a:avLst/>
          </a:prstGeom>
          <a:noFill/>
        </p:spPr>
        <p:txBody>
          <a:bodyPr wrap="square" lIns="91440" tIns="45720" rIns="91440" bIns="45720" rtlCol="0" anchor="t">
            <a:spAutoFit/>
          </a:bodyPr>
          <a:lstStyle/>
          <a:p>
            <a:pPr>
              <a:lnSpc>
                <a:spcPct val="107000"/>
              </a:lnSpc>
              <a:spcAft>
                <a:spcPts val="800"/>
              </a:spcAft>
            </a:pPr>
            <a:r>
              <a:rPr lang="en-US" sz="2400" dirty="0">
                <a:ea typeface="+mn-lt"/>
                <a:cs typeface="+mn-lt"/>
              </a:rPr>
              <a:t>Although results of the current study did find that growth media slightly impacted the early (days </a:t>
            </a:r>
            <a:r>
              <a:rPr lang="en-US" sz="2400">
                <a:ea typeface="+mn-lt"/>
                <a:cs typeface="+mn-lt"/>
              </a:rPr>
              <a:t>0 to 3) survival patterns of        </a:t>
            </a:r>
            <a:r>
              <a:rPr lang="en-US" sz="2400" i="1" dirty="0">
                <a:ea typeface="+mn-lt"/>
                <a:cs typeface="+mn-lt"/>
              </a:rPr>
              <a:t>E. coli</a:t>
            </a:r>
            <a:r>
              <a:rPr lang="en-US" sz="2400" dirty="0">
                <a:ea typeface="+mn-lt"/>
                <a:cs typeface="+mn-lt"/>
              </a:rPr>
              <a:t> TVS 353 in soils, the data do not support that growth media type affected the survival duration of </a:t>
            </a:r>
            <a:r>
              <a:rPr lang="en-US" sz="2400" i="1" dirty="0">
                <a:ea typeface="+mn-lt"/>
                <a:cs typeface="+mn-lt"/>
              </a:rPr>
              <a:t>E. coli</a:t>
            </a:r>
            <a:r>
              <a:rPr lang="en-US" sz="2400" dirty="0">
                <a:ea typeface="+mn-lt"/>
                <a:cs typeface="+mn-lt"/>
              </a:rPr>
              <a:t> TVS 353 in soils.</a:t>
            </a:r>
            <a:endParaRPr lang="en-US" sz="2400"/>
          </a:p>
        </p:txBody>
      </p:sp>
      <p:pic>
        <p:nvPicPr>
          <p:cNvPr id="5" name="Picture 4">
            <a:extLst>
              <a:ext uri="{FF2B5EF4-FFF2-40B4-BE49-F238E27FC236}">
                <a16:creationId xmlns:a16="http://schemas.microsoft.com/office/drawing/2014/main" id="{A4E9C7AD-1C47-37D8-3AF2-AB8BE6163401}"/>
              </a:ext>
            </a:extLst>
          </p:cNvPr>
          <p:cNvPicPr>
            <a:picLocks noChangeAspect="1"/>
          </p:cNvPicPr>
          <p:nvPr/>
        </p:nvPicPr>
        <p:blipFill>
          <a:blip r:embed="rId3"/>
          <a:stretch>
            <a:fillRect/>
          </a:stretch>
        </p:blipFill>
        <p:spPr>
          <a:xfrm>
            <a:off x="586154" y="2077024"/>
            <a:ext cx="6701694" cy="3641800"/>
          </a:xfrm>
          <a:prstGeom prst="rect">
            <a:avLst/>
          </a:prstGeom>
        </p:spPr>
      </p:pic>
    </p:spTree>
    <p:extLst>
      <p:ext uri="{BB962C8B-B14F-4D97-AF65-F5344CB8AC3E}">
        <p14:creationId xmlns:p14="http://schemas.microsoft.com/office/powerpoint/2010/main" val="298601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956544" y="3782398"/>
            <a:ext cx="3207760" cy="1231106"/>
          </a:xfrm>
          <a:prstGeom prst="rect">
            <a:avLst/>
          </a:prstGeom>
          <a:noFill/>
        </p:spPr>
        <p:txBody>
          <a:bodyPr wrap="square" lIns="91440" tIns="45720" rIns="91440" bIns="45720" rtlCol="0" anchor="t">
            <a:spAutoFit/>
          </a:bodyPr>
          <a:lstStyle/>
          <a:p>
            <a:pPr algn="ctr"/>
            <a:r>
              <a:rPr lang="en-US" sz="2000" b="1" dirty="0">
                <a:ea typeface="+mn-lt"/>
                <a:cs typeface="+mn-lt"/>
              </a:rPr>
              <a:t>Cameron A. Bardsley</a:t>
            </a:r>
            <a:endParaRPr lang="en-US" dirty="0"/>
          </a:p>
          <a:p>
            <a:pPr algn="ctr"/>
            <a:r>
              <a:rPr lang="en-US" dirty="0">
                <a:ea typeface="+mn-lt"/>
                <a:cs typeface="+mn-lt"/>
              </a:rPr>
              <a:t>Research Food Technologist</a:t>
            </a:r>
            <a:endParaRPr lang="en-US" dirty="0"/>
          </a:p>
          <a:p>
            <a:pPr algn="ctr"/>
            <a:r>
              <a:rPr lang="en-US" dirty="0">
                <a:ea typeface="+mn-lt"/>
                <a:cs typeface="+mn-lt"/>
              </a:rPr>
              <a:t>USDA-ARS</a:t>
            </a:r>
          </a:p>
          <a:p>
            <a:pPr algn="ctr"/>
            <a:r>
              <a:rPr lang="en-US" dirty="0">
                <a:ea typeface="+mn-lt"/>
                <a:cs typeface="+mn-lt"/>
                <a:hlinkClick r:id="rId3"/>
              </a:rPr>
              <a:t>cameron.bardsley@usda.gov</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41849" y="3778792"/>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Keith R. Schneider</a:t>
            </a:r>
            <a:endParaRPr lang="en-US" dirty="0"/>
          </a:p>
          <a:p>
            <a:pPr algn="ctr"/>
            <a:r>
              <a:rPr lang="en-US" dirty="0">
                <a:ea typeface="+mn-lt"/>
                <a:cs typeface="+mn-lt"/>
              </a:rPr>
              <a:t>Professor of Food Science</a:t>
            </a:r>
            <a:endParaRPr lang="en-US" dirty="0"/>
          </a:p>
          <a:p>
            <a:pPr algn="ctr"/>
            <a:r>
              <a:rPr lang="en-US" dirty="0">
                <a:ea typeface="+mn-lt"/>
                <a:cs typeface="+mn-lt"/>
              </a:rPr>
              <a:t>University of Florida</a:t>
            </a:r>
          </a:p>
          <a:p>
            <a:pPr algn="ctr"/>
            <a:r>
              <a:rPr lang="en-US" dirty="0">
                <a:ea typeface="+mn-lt"/>
                <a:cs typeface="+mn-lt"/>
                <a:hlinkClick r:id="rId4"/>
              </a:rPr>
              <a:t>keiths29@ufl.edu</a:t>
            </a:r>
            <a:endParaRPr lang="en-US"/>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75508">
            <a:off x="9341666" y="1461393"/>
            <a:ext cx="914400" cy="914400"/>
          </a:xfrm>
          <a:prstGeom prst="rect">
            <a:avLst/>
          </a:prstGeom>
        </p:spPr>
      </p:pic>
      <p:pic>
        <p:nvPicPr>
          <p:cNvPr id="4" name="Picture 3" descr="A person in a lab coat holding a syringe&#10;&#10;Description automatically generated">
            <a:extLst>
              <a:ext uri="{FF2B5EF4-FFF2-40B4-BE49-F238E27FC236}">
                <a16:creationId xmlns:a16="http://schemas.microsoft.com/office/drawing/2014/main" id="{9722FE47-4608-8E47-5D4D-B6A358183E91}"/>
              </a:ext>
            </a:extLst>
          </p:cNvPr>
          <p:cNvPicPr>
            <a:picLocks noChangeAspect="1"/>
          </p:cNvPicPr>
          <p:nvPr/>
        </p:nvPicPr>
        <p:blipFill>
          <a:blip r:embed="rId7"/>
          <a:stretch>
            <a:fillRect/>
          </a:stretch>
        </p:blipFill>
        <p:spPr>
          <a:xfrm>
            <a:off x="1390021" y="1602154"/>
            <a:ext cx="2339033" cy="2178539"/>
          </a:xfrm>
          <a:prstGeom prst="rect">
            <a:avLst/>
          </a:prstGeom>
        </p:spPr>
      </p:pic>
      <p:pic>
        <p:nvPicPr>
          <p:cNvPr id="8" name="Picture 7" descr="A person wearing glasses and a blue shirt&#10;&#10;Description automatically generated">
            <a:extLst>
              <a:ext uri="{FF2B5EF4-FFF2-40B4-BE49-F238E27FC236}">
                <a16:creationId xmlns:a16="http://schemas.microsoft.com/office/drawing/2014/main" id="{1D9D2CBC-41E3-18AF-DE98-9F51C6CD8775}"/>
              </a:ext>
            </a:extLst>
          </p:cNvPr>
          <p:cNvPicPr>
            <a:picLocks noChangeAspect="1"/>
          </p:cNvPicPr>
          <p:nvPr/>
        </p:nvPicPr>
        <p:blipFill>
          <a:blip r:embed="rId8"/>
          <a:srcRect l="790" t="-1799" r="-395" b="15853"/>
          <a:stretch/>
        </p:blipFill>
        <p:spPr>
          <a:xfrm>
            <a:off x="5382643" y="1490315"/>
            <a:ext cx="2268328" cy="2292661"/>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F1DBA7D9-4E27-0825-8379-87A72A4B1FA2}"/>
              </a:ext>
            </a:extLst>
          </p:cNvPr>
          <p:cNvPicPr>
            <a:picLocks noChangeAspect="1"/>
          </p:cNvPicPr>
          <p:nvPr/>
        </p:nvPicPr>
        <p:blipFill>
          <a:blip r:embed="rId9"/>
          <a:stretch>
            <a:fillRect/>
          </a:stretch>
        </p:blipFill>
        <p:spPr>
          <a:xfrm>
            <a:off x="10108712" y="731879"/>
            <a:ext cx="1509347" cy="1519116"/>
          </a:xfrm>
          <a:prstGeom prst="rect">
            <a:avLst/>
          </a:prstGeom>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Research Updates: Objective 2</vt:lpstr>
      <vt:lpstr>Research Highlights</vt:lpstr>
      <vt:lpstr>Average growth of E. coli TVS 353 in tryptic soy agar, tryptic soy broth, and poultry pellet extract growth media</vt:lpstr>
      <vt:lpstr>Average growth of E. coli TVS 353 in tryptic soy agar, tryptic soy broth, and poultry pellet extract growth media</vt:lpstr>
      <vt:lpstr>Survival of E. coli TVS 353 in  TSA-R, TSB-R, and PPE-R in soil</vt:lpstr>
      <vt:lpstr>Survival of E. coli TVS 353 in  TSA-R, TSB-R, and PPE-R in soil</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185</cp:revision>
  <dcterms:created xsi:type="dcterms:W3CDTF">2024-10-07T13:04:44Z</dcterms:created>
  <dcterms:modified xsi:type="dcterms:W3CDTF">2024-12-10T15:15:02Z</dcterms:modified>
</cp:coreProperties>
</file>