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9"/>
  </p:notesMasterIdLst>
  <p:sldIdLst>
    <p:sldId id="257" r:id="rId3"/>
    <p:sldId id="259" r:id="rId4"/>
    <p:sldId id="263" r:id="rId5"/>
    <p:sldId id="266" r:id="rId6"/>
    <p:sldId id="264"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D5CCD-2E86-EA09-7F11-B2BC5D7E0328}" v="20" dt="2024-12-04T14:34:37.412"/>
    <p1510:client id="{4D7651FB-5933-820F-83CE-0519EBBFEB66}" v="5" dt="2024-12-03T15:45:07.095"/>
    <p1510:client id="{78714074-EFA2-1A94-BD35-8773EF55A2EA}" v="8" dt="2024-12-03T16:02:19.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AFBC1-184F-4155-BA4B-A6A332666C2E}" type="datetimeFigureOut">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FAD35-4C67-4AFA-925B-770686522B7D}" type="slidenum">
              <a:t>‹#›</a:t>
            </a:fld>
            <a:endParaRPr lang="en-US"/>
          </a:p>
        </p:txBody>
      </p:sp>
    </p:spTree>
    <p:extLst>
      <p:ext uri="{BB962C8B-B14F-4D97-AF65-F5344CB8AC3E}">
        <p14:creationId xmlns:p14="http://schemas.microsoft.com/office/powerpoint/2010/main" val="264295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Begin by welcoming the audience and introducing the topic: "Efficacy of Peracetic Acid and Chlorine on the Reduction of Shiga Toxin-producing E. coli in Preharvest Agricultural Water."</a:t>
            </a:r>
          </a:p>
          <a:p>
            <a:pPr marL="171450" indent="-171450">
              <a:buFont typeface="Arial"/>
              <a:buChar char="•"/>
            </a:pPr>
            <a:r>
              <a:rPr lang="en-US" dirty="0"/>
              <a:t>Mention the importance of preharvest water safety in agriculture.</a:t>
            </a:r>
            <a:endParaRPr lang="en-US" dirty="0">
              <a:ea typeface="Calibri"/>
              <a:cs typeface="Calibri"/>
            </a:endParaRPr>
          </a:p>
          <a:p>
            <a:pPr marL="171450" indent="-171450">
              <a:buFont typeface="Arial"/>
              <a:buChar char="•"/>
            </a:pPr>
            <a:r>
              <a:rPr lang="en-US" dirty="0"/>
              <a:t>Acknowledge the contribution of the USDA's Specialty Crops Research Initiative.</a:t>
            </a:r>
          </a:p>
        </p:txBody>
      </p:sp>
      <p:sp>
        <p:nvSpPr>
          <p:cNvPr id="4" name="Slide Number Placeholder 3"/>
          <p:cNvSpPr>
            <a:spLocks noGrp="1"/>
          </p:cNvSpPr>
          <p:nvPr>
            <p:ph type="sldNum" sz="quarter" idx="5"/>
          </p:nvPr>
        </p:nvSpPr>
        <p:spPr/>
        <p:txBody>
          <a:bodyPr/>
          <a:lstStyle/>
          <a:p>
            <a:fld id="{9CB81D8A-1053-473A-BB3F-5006A4672A19}" type="slidenum">
              <a:rPr lang="en-US" smtClean="0"/>
              <a:t>1</a:t>
            </a:fld>
            <a:endParaRPr lang="en-US"/>
          </a:p>
        </p:txBody>
      </p:sp>
    </p:spTree>
    <p:extLst>
      <p:ext uri="{BB962C8B-B14F-4D97-AF65-F5344CB8AC3E}">
        <p14:creationId xmlns:p14="http://schemas.microsoft.com/office/powerpoint/2010/main" val="252753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Discuss the study's primary focus: analyzing the efficacy of chlorine and peracetic acid (PAA) in reducing Shiga toxin-producing E. coli (STEC) and a surrogate strain (E. coli TVS 353).</a:t>
            </a:r>
          </a:p>
          <a:p>
            <a:pPr marL="285750" indent="-285750">
              <a:buFont typeface="Arial"/>
              <a:buChar char="•"/>
            </a:pPr>
            <a:r>
              <a:rPr lang="en-US" dirty="0"/>
              <a:t>Highlight key findings:</a:t>
            </a:r>
            <a:endParaRPr lang="en-US" dirty="0">
              <a:ea typeface="Calibri"/>
              <a:cs typeface="Calibri"/>
            </a:endParaRPr>
          </a:p>
          <a:p>
            <a:pPr marL="742950" lvl="2" indent="-285750">
              <a:buFont typeface="Wingdings"/>
              <a:buChar char="§"/>
            </a:pPr>
            <a:r>
              <a:rPr lang="en-US"/>
              <a:t>Both sanitizer type and contact time significantly impacted E. coli reductions.</a:t>
            </a:r>
            <a:endParaRPr lang="en-US">
              <a:ea typeface="Calibri" panose="020F0502020204030204"/>
              <a:cs typeface="Calibri" panose="020F0502020204030204"/>
            </a:endParaRPr>
          </a:p>
          <a:p>
            <a:pPr marL="742950" lvl="2" indent="-285750">
              <a:buFont typeface="Wingdings"/>
              <a:buChar char="§"/>
            </a:pPr>
            <a:r>
              <a:rPr lang="en-US"/>
              <a:t>Chlorine was particularly effective, achieving ≥3 log10 CFU/100 mL reduction in all cases.</a:t>
            </a:r>
            <a:endParaRPr lang="en-US">
              <a:ea typeface="Calibri" panose="020F0502020204030204"/>
              <a:cs typeface="Calibri" panose="020F0502020204030204"/>
            </a:endParaRPr>
          </a:p>
          <a:p>
            <a:pPr marL="742950" lvl="2" indent="-285750">
              <a:buFont typeface="Wingdings"/>
              <a:buChar char="§"/>
            </a:pPr>
            <a:r>
              <a:rPr lang="en-US"/>
              <a:t>E. coli TVS 353 is a robust surrogate for field experiments.</a:t>
            </a:r>
            <a:endParaRPr lang="en-US">
              <a:ea typeface="Calibri" panose="020F0502020204030204"/>
              <a:cs typeface="Calibri" panose="020F0502020204030204"/>
            </a:endParaRPr>
          </a:p>
          <a:p>
            <a:pPr marL="285750" indent="-285750">
              <a:buFont typeface="Arial"/>
              <a:buChar char="•"/>
            </a:pPr>
            <a:r>
              <a:rPr lang="en-US" dirty="0"/>
              <a:t>Emphasize the need for good water quality to maintain sanitizer effectiveness.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90FAD35-4C67-4AFA-925B-770686522B7D}" type="slidenum">
              <a:rPr lang="en-US"/>
              <a:t>2</a:t>
            </a:fld>
            <a:endParaRPr lang="en-US"/>
          </a:p>
        </p:txBody>
      </p:sp>
    </p:spTree>
    <p:extLst>
      <p:ext uri="{BB962C8B-B14F-4D97-AF65-F5344CB8AC3E}">
        <p14:creationId xmlns:p14="http://schemas.microsoft.com/office/powerpoint/2010/main" val="3854689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Explain that contact time was the most critical factor in reducing E. coli concentrations, with sanitizer type as the second most important.</a:t>
            </a:r>
          </a:p>
          <a:p>
            <a:pPr marL="285750" indent="-285750">
              <a:buFont typeface="Arial"/>
              <a:buChar char="•"/>
            </a:pPr>
            <a:r>
              <a:rPr lang="en-US" dirty="0"/>
              <a:t>Clarify that chlorine consistently outperformed PAA in both STEC and E. coli TVS 353 reductions.</a:t>
            </a:r>
            <a:endParaRPr lang="en-US" dirty="0">
              <a:ea typeface="Calibri"/>
              <a:cs typeface="Calibri"/>
            </a:endParaRPr>
          </a:p>
          <a:p>
            <a:pPr marL="285750" indent="-285750">
              <a:buFont typeface="Arial"/>
              <a:buChar char="•"/>
            </a:pPr>
            <a:r>
              <a:rPr lang="en-US" dirty="0"/>
              <a:t>Provide examples to illustrate these differences.</a:t>
            </a:r>
          </a:p>
        </p:txBody>
      </p:sp>
      <p:sp>
        <p:nvSpPr>
          <p:cNvPr id="4" name="Slide Number Placeholder 3"/>
          <p:cNvSpPr>
            <a:spLocks noGrp="1"/>
          </p:cNvSpPr>
          <p:nvPr>
            <p:ph type="sldNum" sz="quarter" idx="5"/>
          </p:nvPr>
        </p:nvSpPr>
        <p:spPr/>
        <p:txBody>
          <a:bodyPr/>
          <a:lstStyle/>
          <a:p>
            <a:fld id="{790FAD35-4C67-4AFA-925B-770686522B7D}" type="slidenum">
              <a:rPr lang="en-US"/>
              <a:t>3</a:t>
            </a:fld>
            <a:endParaRPr lang="en-US"/>
          </a:p>
        </p:txBody>
      </p:sp>
    </p:spTree>
    <p:extLst>
      <p:ext uri="{BB962C8B-B14F-4D97-AF65-F5344CB8AC3E}">
        <p14:creationId xmlns:p14="http://schemas.microsoft.com/office/powerpoint/2010/main" val="266820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Note that while chlorine treatments met the ≥3 log10 CFU/100 mL reduction threshold within 1 minute, most PAA treatments required longer contact times.</a:t>
            </a:r>
          </a:p>
          <a:p>
            <a:pPr marL="285750" indent="-285750">
              <a:buFont typeface="Arial"/>
              <a:buChar char="•"/>
            </a:pPr>
            <a:r>
              <a:rPr lang="en-US" dirty="0"/>
              <a:t>Stress the practical implications of these findings for real-world agricultural settings.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90FAD35-4C67-4AFA-925B-770686522B7D}" type="slidenum">
              <a:rPr lang="en-US"/>
              <a:t>4</a:t>
            </a:fld>
            <a:endParaRPr lang="en-US"/>
          </a:p>
        </p:txBody>
      </p:sp>
    </p:spTree>
    <p:extLst>
      <p:ext uri="{BB962C8B-B14F-4D97-AF65-F5344CB8AC3E}">
        <p14:creationId xmlns:p14="http://schemas.microsoft.com/office/powerpoint/2010/main" val="100555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Discuss the sensitivity differences between STEC and E. coli TVS 353 to sanitizer treatments.</a:t>
            </a:r>
          </a:p>
          <a:p>
            <a:pPr marL="285750" indent="-285750">
              <a:buFont typeface="Arial"/>
              <a:buChar char="•"/>
            </a:pPr>
            <a:r>
              <a:rPr lang="en-US"/>
              <a:t>Highlight the conclusion that E. coli TVS 353 is a conservative surrogate due to its slightly higher resistance compared to STEC.</a:t>
            </a:r>
          </a:p>
          <a:p>
            <a:pPr marL="285750" indent="-285750">
              <a:buFont typeface="Arial"/>
              <a:buChar char="•"/>
            </a:pPr>
            <a:r>
              <a:rPr lang="en-US" dirty="0"/>
              <a:t>Emphasize how this finding supports the use of E. coli TVS 353 for in-field validation experiments.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90FAD35-4C67-4AFA-925B-770686522B7D}" type="slidenum">
              <a:rPr lang="en-US"/>
              <a:t>5</a:t>
            </a:fld>
            <a:endParaRPr lang="en-US"/>
          </a:p>
        </p:txBody>
      </p:sp>
    </p:spTree>
    <p:extLst>
      <p:ext uri="{BB962C8B-B14F-4D97-AF65-F5344CB8AC3E}">
        <p14:creationId xmlns:p14="http://schemas.microsoft.com/office/powerpoint/2010/main" val="238140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Acknowledge the USDA and the Specialty Crops Research Initiative for funding support.</a:t>
            </a:r>
          </a:p>
          <a:p>
            <a:pPr marL="171450" indent="-171450">
              <a:buFont typeface="Arial"/>
              <a:buChar char="•"/>
            </a:pPr>
            <a:r>
              <a:rPr lang="en-US"/>
              <a:t>Invite attendees to read the associated research paper for a deeper dive into the findings.</a:t>
            </a:r>
          </a:p>
          <a:p>
            <a:pPr marL="171450" indent="-171450">
              <a:buFont typeface="Arial"/>
              <a:buChar char="•"/>
            </a:pPr>
            <a:r>
              <a:rPr lang="en-US"/>
              <a:t>Provide contact details for Dr. Claire Murphy and Dr. Laura Strawn for further questions or collaboration opportunities.</a:t>
            </a:r>
          </a:p>
        </p:txBody>
      </p:sp>
      <p:sp>
        <p:nvSpPr>
          <p:cNvPr id="4" name="Slide Number Placeholder 3"/>
          <p:cNvSpPr>
            <a:spLocks noGrp="1"/>
          </p:cNvSpPr>
          <p:nvPr>
            <p:ph type="sldNum" sz="quarter" idx="5"/>
          </p:nvPr>
        </p:nvSpPr>
        <p:spPr/>
        <p:txBody>
          <a:bodyPr/>
          <a:lstStyle/>
          <a:p>
            <a:fld id="{9CB81D8A-1053-473A-BB3F-5006A4672A19}" type="slidenum">
              <a:rPr lang="en-US" smtClean="0"/>
              <a:t>6</a:t>
            </a:fld>
            <a:endParaRPr lang="en-US"/>
          </a:p>
        </p:txBody>
      </p:sp>
    </p:spTree>
    <p:extLst>
      <p:ext uri="{BB962C8B-B14F-4D97-AF65-F5344CB8AC3E}">
        <p14:creationId xmlns:p14="http://schemas.microsoft.com/office/powerpoint/2010/main" val="369711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CD9-2633-4E83-AA3F-6F1CCAF0B7C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7BC7725-4ECD-4E3B-B0F5-BD13AE536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A8745-1095-4CE4-83D9-F81129565BAC}"/>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2A929FE9-B91E-4AE4-8ECF-1D5032A1C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EF240-D403-41E4-8814-FA832AEC1B8B}"/>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6" name="Group 15">
            <a:extLst>
              <a:ext uri="{FF2B5EF4-FFF2-40B4-BE49-F238E27FC236}">
                <a16:creationId xmlns:a16="http://schemas.microsoft.com/office/drawing/2014/main" id="{6059E3F3-102E-4E14-9545-F92261745D3A}"/>
              </a:ext>
            </a:extLst>
          </p:cNvPr>
          <p:cNvGrpSpPr/>
          <p:nvPr userDrawn="1"/>
        </p:nvGrpSpPr>
        <p:grpSpPr>
          <a:xfrm>
            <a:off x="3551976" y="5852627"/>
            <a:ext cx="5130719" cy="868848"/>
            <a:chOff x="3551976" y="5852627"/>
            <a:chExt cx="5130719" cy="868848"/>
          </a:xfrm>
        </p:grpSpPr>
        <p:pic>
          <p:nvPicPr>
            <p:cNvPr id="17" name="Picture 16">
              <a:extLst>
                <a:ext uri="{FF2B5EF4-FFF2-40B4-BE49-F238E27FC236}">
                  <a16:creationId xmlns:a16="http://schemas.microsoft.com/office/drawing/2014/main" id="{E0C9F9B2-B03B-4F23-9A20-0A37F6F7A9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8" name="Rectangle 17">
              <a:extLst>
                <a:ext uri="{FF2B5EF4-FFF2-40B4-BE49-F238E27FC236}">
                  <a16:creationId xmlns:a16="http://schemas.microsoft.com/office/drawing/2014/main" id="{9942CDF1-01FF-4173-B8B6-43923A7F98D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208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C1CE-DF88-4396-89F5-C3E369D37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ADB22-48A5-4D45-97D8-C095E0E03E0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1E52FA-E7F6-4212-8AA8-E25A9E1C2345}"/>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3A9F80CA-26DF-4894-9666-6016F971B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D28F2-B9BD-40C3-920E-832A4EA13BA7}"/>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3C8CC65-FF47-4C01-B82C-5B4180783AA5}"/>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3BF6C8ED-2CED-4249-8E49-A088DB74D4C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8ABECFB9-E2FE-4D73-A697-2E9DEC7A1AE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369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F9AF-C410-492B-9410-562B499514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A5BBD3-6813-47B8-A5D4-3CE196846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CAD6E-0774-42A9-9BFA-C47BCC0E7B69}"/>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C5E66544-B185-4E53-A8B6-F68DC06CE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25BEF-18CC-4B81-851E-0A9DC287D70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6CDCB4DB-8630-4442-A9DC-4B26A7645C01}"/>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5CAA8E51-5991-4D24-9498-E2FC5740E161}"/>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C5D9ACC3-902C-4343-AB0D-7120EEE9B04B}"/>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223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7D17-9D50-41E9-B958-B078F9FB9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1F3F8-7DCD-4B2A-97C9-DE63225DF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EBA97-38B0-41B7-8760-52FCD6B5E4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01A67-9B00-4F2D-B278-0BC56B52AB06}"/>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6" name="Footer Placeholder 5">
            <a:extLst>
              <a:ext uri="{FF2B5EF4-FFF2-40B4-BE49-F238E27FC236}">
                <a16:creationId xmlns:a16="http://schemas.microsoft.com/office/drawing/2014/main" id="{DE6812A6-1240-48F3-BFAB-CDDDBB02E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A35EE-4610-4D8E-89FD-FFD4E996E5C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3" name="Group 12">
            <a:extLst>
              <a:ext uri="{FF2B5EF4-FFF2-40B4-BE49-F238E27FC236}">
                <a16:creationId xmlns:a16="http://schemas.microsoft.com/office/drawing/2014/main" id="{B26B4612-A13D-4244-B798-E520073EF027}"/>
              </a:ext>
            </a:extLst>
          </p:cNvPr>
          <p:cNvGrpSpPr/>
          <p:nvPr userDrawn="1"/>
        </p:nvGrpSpPr>
        <p:grpSpPr>
          <a:xfrm>
            <a:off x="3551976" y="5852627"/>
            <a:ext cx="5130719" cy="868848"/>
            <a:chOff x="3551976" y="5852627"/>
            <a:chExt cx="5130719" cy="868848"/>
          </a:xfrm>
        </p:grpSpPr>
        <p:pic>
          <p:nvPicPr>
            <p:cNvPr id="14" name="Picture 13">
              <a:extLst>
                <a:ext uri="{FF2B5EF4-FFF2-40B4-BE49-F238E27FC236}">
                  <a16:creationId xmlns:a16="http://schemas.microsoft.com/office/drawing/2014/main" id="{412A1E9B-DD85-471B-9E7D-456D306EA752}"/>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5" name="Rectangle 14">
              <a:extLst>
                <a:ext uri="{FF2B5EF4-FFF2-40B4-BE49-F238E27FC236}">
                  <a16:creationId xmlns:a16="http://schemas.microsoft.com/office/drawing/2014/main" id="{1CDAF8F2-61C9-4A20-B667-8F3253CB5747}"/>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5263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55C5-652C-46FE-B24A-1C23F380B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A595E2-3274-4B46-B091-ACBFD56847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DC377-F19C-467D-8C99-8163BB34D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DDEB6-1800-463D-8B64-20F09D7A7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A60EB1-2B8A-4F0B-9C05-DCF37E3EF0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7FB57F-C09F-4B2E-8B72-CBC8BCCEF800}"/>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8" name="Footer Placeholder 7">
            <a:extLst>
              <a:ext uri="{FF2B5EF4-FFF2-40B4-BE49-F238E27FC236}">
                <a16:creationId xmlns:a16="http://schemas.microsoft.com/office/drawing/2014/main" id="{C5435FCF-FFC8-49EA-8FC2-880E511F5C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35EB8B-4614-45F9-BA2A-606C33F2525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5" name="Group 14">
            <a:extLst>
              <a:ext uri="{FF2B5EF4-FFF2-40B4-BE49-F238E27FC236}">
                <a16:creationId xmlns:a16="http://schemas.microsoft.com/office/drawing/2014/main" id="{77AC89E0-8ADA-41E5-BA89-58D2CF4B9F68}"/>
              </a:ext>
            </a:extLst>
          </p:cNvPr>
          <p:cNvGrpSpPr/>
          <p:nvPr userDrawn="1"/>
        </p:nvGrpSpPr>
        <p:grpSpPr>
          <a:xfrm>
            <a:off x="3551976" y="5852627"/>
            <a:ext cx="5130719" cy="868848"/>
            <a:chOff x="3551976" y="5852627"/>
            <a:chExt cx="5130719" cy="868848"/>
          </a:xfrm>
        </p:grpSpPr>
        <p:pic>
          <p:nvPicPr>
            <p:cNvPr id="16" name="Picture 15">
              <a:extLst>
                <a:ext uri="{FF2B5EF4-FFF2-40B4-BE49-F238E27FC236}">
                  <a16:creationId xmlns:a16="http://schemas.microsoft.com/office/drawing/2014/main" id="{21F01122-83FD-4755-9B1E-B11CA03A02F4}"/>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7" name="Rectangle 16">
              <a:extLst>
                <a:ext uri="{FF2B5EF4-FFF2-40B4-BE49-F238E27FC236}">
                  <a16:creationId xmlns:a16="http://schemas.microsoft.com/office/drawing/2014/main" id="{B09EFB68-CCB2-4FDD-AA2D-06BA6D03B7CC}"/>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238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16E7-3D1C-4FF4-ACD4-4891CC64E8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320B7-E3FB-4C92-83D7-394F42809C7D}"/>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4" name="Footer Placeholder 3">
            <a:extLst>
              <a:ext uri="{FF2B5EF4-FFF2-40B4-BE49-F238E27FC236}">
                <a16:creationId xmlns:a16="http://schemas.microsoft.com/office/drawing/2014/main" id="{66AFD32C-19B7-4EE1-A7F3-8E5DC218DC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5BA62-3ACD-40B3-BF50-43BC3F9C8284}"/>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7" name="Group 6">
            <a:extLst>
              <a:ext uri="{FF2B5EF4-FFF2-40B4-BE49-F238E27FC236}">
                <a16:creationId xmlns:a16="http://schemas.microsoft.com/office/drawing/2014/main" id="{4BBA63DD-1621-48CA-8252-820EF73A619F}"/>
              </a:ext>
            </a:extLst>
          </p:cNvPr>
          <p:cNvGrpSpPr/>
          <p:nvPr userDrawn="1"/>
        </p:nvGrpSpPr>
        <p:grpSpPr>
          <a:xfrm>
            <a:off x="3551976" y="5852627"/>
            <a:ext cx="5130719" cy="868848"/>
            <a:chOff x="3551976" y="5852627"/>
            <a:chExt cx="5130719" cy="868848"/>
          </a:xfrm>
        </p:grpSpPr>
        <p:pic>
          <p:nvPicPr>
            <p:cNvPr id="8" name="Picture 7">
              <a:extLst>
                <a:ext uri="{FF2B5EF4-FFF2-40B4-BE49-F238E27FC236}">
                  <a16:creationId xmlns:a16="http://schemas.microsoft.com/office/drawing/2014/main" id="{39D5052D-271D-4665-B1D0-C4AE738AD74C}"/>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9" name="Rectangle 8">
              <a:extLst>
                <a:ext uri="{FF2B5EF4-FFF2-40B4-BE49-F238E27FC236}">
                  <a16:creationId xmlns:a16="http://schemas.microsoft.com/office/drawing/2014/main" id="{4CEC7897-937B-4B93-9C80-2CE0927D2B60}"/>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6716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4ABA2-1076-4A56-8354-2BDC7C88A173}"/>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3" name="Footer Placeholder 2">
            <a:extLst>
              <a:ext uri="{FF2B5EF4-FFF2-40B4-BE49-F238E27FC236}">
                <a16:creationId xmlns:a16="http://schemas.microsoft.com/office/drawing/2014/main" id="{8A2B684D-7B30-4D9F-9A04-2A38189B9C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119EA-15C8-45CE-B432-8B0CBF1204A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6" name="Group 5">
            <a:extLst>
              <a:ext uri="{FF2B5EF4-FFF2-40B4-BE49-F238E27FC236}">
                <a16:creationId xmlns:a16="http://schemas.microsoft.com/office/drawing/2014/main" id="{416490E4-2334-49B8-B70D-53DE257955B6}"/>
              </a:ext>
            </a:extLst>
          </p:cNvPr>
          <p:cNvGrpSpPr/>
          <p:nvPr userDrawn="1"/>
        </p:nvGrpSpPr>
        <p:grpSpPr>
          <a:xfrm>
            <a:off x="3551976" y="5852627"/>
            <a:ext cx="5130719" cy="868848"/>
            <a:chOff x="3551976" y="5852627"/>
            <a:chExt cx="5130719" cy="868848"/>
          </a:xfrm>
        </p:grpSpPr>
        <p:pic>
          <p:nvPicPr>
            <p:cNvPr id="7" name="Picture 6">
              <a:extLst>
                <a:ext uri="{FF2B5EF4-FFF2-40B4-BE49-F238E27FC236}">
                  <a16:creationId xmlns:a16="http://schemas.microsoft.com/office/drawing/2014/main" id="{0445C801-9FFD-49BB-82DB-755FDD22F5A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8" name="Rectangle 7">
              <a:extLst>
                <a:ext uri="{FF2B5EF4-FFF2-40B4-BE49-F238E27FC236}">
                  <a16:creationId xmlns:a16="http://schemas.microsoft.com/office/drawing/2014/main" id="{D9D6C855-C690-408D-BEB9-47D4717390C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863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590F-232C-4CE5-B755-FB6A28F72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FFC0B-3BDC-41D7-AE3C-3017C8AED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17E2F-F920-40FF-9B4C-6D6DDE51C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1399C-0C57-4250-A83D-E2C68F8DAECD}"/>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6" name="Footer Placeholder 5">
            <a:extLst>
              <a:ext uri="{FF2B5EF4-FFF2-40B4-BE49-F238E27FC236}">
                <a16:creationId xmlns:a16="http://schemas.microsoft.com/office/drawing/2014/main" id="{30D934A7-FB06-40FC-B884-BBC402C2F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67A81-3A5B-4E49-9D79-7ECE218BA68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F114BDE5-6E23-4209-8677-F95782F8EABF}"/>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8F016568-AD1D-45CA-B700-93B5BC5917E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908A7D0F-BAC8-4B7B-B6CC-70118D6C2AEF}"/>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316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805C-AD0E-4885-B002-3F7F8FC3A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84FDB0-23FB-476D-B51D-5564765203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83F3F9-204F-4A14-928C-A65F97F4B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F9FCE-451A-4FEB-B8B7-24DFA9B5DE96}"/>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6" name="Footer Placeholder 5">
            <a:extLst>
              <a:ext uri="{FF2B5EF4-FFF2-40B4-BE49-F238E27FC236}">
                <a16:creationId xmlns:a16="http://schemas.microsoft.com/office/drawing/2014/main" id="{7D558B25-2E83-41B7-80EA-7EE9C5A59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6471C-8ECB-4325-BBD0-2759E0FEAFF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D49AE8C5-BA87-47DD-9C19-896D459BB5BE}"/>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ECCFBE7A-2E02-4021-84D7-1BE84AFB51AE}"/>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A93ECB3C-8D86-4216-8ACD-5B79F6658598}"/>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805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5A41-95A2-4E9F-92C8-3FCAE2512D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28DEA0-CE64-4E99-A635-CECBFE7888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78597-640D-43BB-857C-39476FC925FD}"/>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B0FDE694-A1F7-4C10-AC8D-9C654E098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1D55A-ACAB-44DC-AE46-2F434087AE7F}"/>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3453C401-2936-42B8-94C7-3E6B594FE152}"/>
              </a:ext>
            </a:extLst>
          </p:cNvPr>
          <p:cNvGrpSpPr/>
          <p:nvPr userDrawn="1"/>
        </p:nvGrpSpPr>
        <p:grpSpPr>
          <a:xfrm rot="5400000">
            <a:off x="-2099016" y="3821623"/>
            <a:ext cx="5130719" cy="868848"/>
            <a:chOff x="3551976" y="5852627"/>
            <a:chExt cx="5130719" cy="868848"/>
          </a:xfrm>
        </p:grpSpPr>
        <p:pic>
          <p:nvPicPr>
            <p:cNvPr id="9" name="Picture 8">
              <a:extLst>
                <a:ext uri="{FF2B5EF4-FFF2-40B4-BE49-F238E27FC236}">
                  <a16:creationId xmlns:a16="http://schemas.microsoft.com/office/drawing/2014/main" id="{A3A59943-193A-4DC2-8ED3-9ED51BC083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D195F6F4-C8C5-4DA6-A4B5-D8DD8A6FF686}"/>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3361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EB4E3-A906-4DCD-95E8-44EF4149E4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69E4D-952E-425E-950E-3154D2C247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7DC42-BE29-4C03-A1C8-C9CC016A906E}"/>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F2CEC657-25E4-4FFB-BBB2-C419DE91C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59D6-27C1-4939-BD85-619B1164C06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F1C711A-F4B9-4E64-A0EB-DF1E31220A45}"/>
              </a:ext>
            </a:extLst>
          </p:cNvPr>
          <p:cNvGrpSpPr/>
          <p:nvPr userDrawn="1"/>
        </p:nvGrpSpPr>
        <p:grpSpPr>
          <a:xfrm rot="5400000">
            <a:off x="-2099016" y="2875385"/>
            <a:ext cx="5130719" cy="868848"/>
            <a:chOff x="3551976" y="5852627"/>
            <a:chExt cx="5130719" cy="868848"/>
          </a:xfrm>
        </p:grpSpPr>
        <p:pic>
          <p:nvPicPr>
            <p:cNvPr id="9" name="Picture 8">
              <a:extLst>
                <a:ext uri="{FF2B5EF4-FFF2-40B4-BE49-F238E27FC236}">
                  <a16:creationId xmlns:a16="http://schemas.microsoft.com/office/drawing/2014/main" id="{E140EBF7-B078-4226-96C0-C34CA7511C2A}"/>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71E28A09-FBCB-4595-BF09-0B93FB3DFBAD}"/>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520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6FCF2-359B-4E7D-885C-1710ACF65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375E08-19E4-4AEE-AEC9-084F487BF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D1815-98AA-4257-AB42-DAB5DA749A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647A43DB-3D47-4F0B-B854-58AA9AA3E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A9B38-E21D-4539-994A-02F38C9D7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95FDE-A059-4B6D-929A-DCFD38D0E360}" type="slidenum">
              <a:rPr lang="en-US" smtClean="0"/>
              <a:t>‹#›</a:t>
            </a:fld>
            <a:endParaRPr lang="en-US"/>
          </a:p>
        </p:txBody>
      </p:sp>
      <p:sp>
        <p:nvSpPr>
          <p:cNvPr id="7" name="Rectangle 6">
            <a:extLst>
              <a:ext uri="{FF2B5EF4-FFF2-40B4-BE49-F238E27FC236}">
                <a16:creationId xmlns:a16="http://schemas.microsoft.com/office/drawing/2014/main" id="{8427B03F-D49D-483D-84E8-36A51810F7CF}"/>
              </a:ext>
            </a:extLst>
          </p:cNvPr>
          <p:cNvSpPr/>
          <p:nvPr userDrawn="1"/>
        </p:nvSpPr>
        <p:spPr>
          <a:xfrm>
            <a:off x="466344" y="365125"/>
            <a:ext cx="11329416" cy="5889371"/>
          </a:xfrm>
          <a:prstGeom prst="rect">
            <a:avLst/>
          </a:prstGeom>
          <a:noFill/>
          <a:ln w="38100">
            <a:solidFill>
              <a:srgbClr val="8CC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7084D5E-0B10-419B-84D4-B092C67DE8F0}"/>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7D12A812-0838-4A79-B878-01CB65589051}"/>
                </a:ext>
              </a:extLst>
            </p:cNvPr>
            <p:cNvPicPr>
              <a:picLocks noChangeAspect="1"/>
            </p:cNvPicPr>
            <p:nvPr userDrawn="1"/>
          </p:nvPicPr>
          <p:blipFill>
            <a:blip r:embed="rId13"/>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4E0C580C-0EFB-43A1-94F8-F20745C310E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368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hyperlink" Target="mailto:laurakstrawn@vt.edu" TargetMode="External"/><Relationship Id="rId10" Type="http://schemas.openxmlformats.org/officeDocument/2006/relationships/image" Target="../media/image9.svg"/><Relationship Id="rId4" Type="http://schemas.openxmlformats.org/officeDocument/2006/relationships/hyperlink" Target="mailto:claire.murphy@wsu.edu"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E7E3-7B43-4543-A119-97418C988D29}"/>
              </a:ext>
            </a:extLst>
          </p:cNvPr>
          <p:cNvSpPr>
            <a:spLocks noGrp="1"/>
          </p:cNvSpPr>
          <p:nvPr>
            <p:ph type="ctrTitle"/>
          </p:nvPr>
        </p:nvSpPr>
        <p:spPr>
          <a:xfrm>
            <a:off x="1524000" y="470517"/>
            <a:ext cx="9144000" cy="3039446"/>
          </a:xfrm>
        </p:spPr>
        <p:txBody>
          <a:bodyPr anchor="ctr">
            <a:normAutofit/>
          </a:bodyPr>
          <a:lstStyle/>
          <a:p>
            <a:r>
              <a:rPr lang="en-US" b="1" dirty="0"/>
              <a:t>Research Updates:</a:t>
            </a:r>
            <a:br>
              <a:rPr lang="en-US" b="1" dirty="0"/>
            </a:br>
            <a:r>
              <a:rPr lang="en-US" b="1" dirty="0"/>
              <a:t>Objective 1</a:t>
            </a:r>
          </a:p>
        </p:txBody>
      </p:sp>
      <p:sp>
        <p:nvSpPr>
          <p:cNvPr id="3" name="Subtitle 2">
            <a:extLst>
              <a:ext uri="{FF2B5EF4-FFF2-40B4-BE49-F238E27FC236}">
                <a16:creationId xmlns:a16="http://schemas.microsoft.com/office/drawing/2014/main" id="{8AE09140-6719-4593-8C60-B93CF123AB23}"/>
              </a:ext>
            </a:extLst>
          </p:cNvPr>
          <p:cNvSpPr>
            <a:spLocks noGrp="1"/>
          </p:cNvSpPr>
          <p:nvPr>
            <p:ph type="subTitle" idx="1"/>
          </p:nvPr>
        </p:nvSpPr>
        <p:spPr>
          <a:xfrm>
            <a:off x="1524000" y="3504346"/>
            <a:ext cx="9144000" cy="1831608"/>
          </a:xfrm>
        </p:spPr>
        <p:txBody>
          <a:bodyPr vert="horz" lIns="91440" tIns="45720" rIns="91440" bIns="45720" rtlCol="0" anchor="t">
            <a:normAutofit fontScale="92500" lnSpcReduction="10000"/>
          </a:bodyPr>
          <a:lstStyle/>
          <a:p>
            <a:r>
              <a:rPr lang="en-US" sz="3600" dirty="0">
                <a:ea typeface="+mn-lt"/>
                <a:cs typeface="+mn-lt"/>
              </a:rPr>
              <a:t>Efficacy of Peracetic Acid and Chlorine on the Reduction of Shiga Toxin-producing </a:t>
            </a:r>
            <a:r>
              <a:rPr lang="en-US" sz="3600" i="1" dirty="0">
                <a:ea typeface="+mn-lt"/>
                <a:cs typeface="+mn-lt"/>
              </a:rPr>
              <a:t>Escherichia coli</a:t>
            </a:r>
            <a:r>
              <a:rPr lang="en-US" sz="3600" dirty="0">
                <a:ea typeface="+mn-lt"/>
                <a:cs typeface="+mn-lt"/>
              </a:rPr>
              <a:t> and a Nonpathogenic </a:t>
            </a:r>
            <a:r>
              <a:rPr lang="en-US" sz="3600" i="1" dirty="0">
                <a:ea typeface="+mn-lt"/>
                <a:cs typeface="+mn-lt"/>
              </a:rPr>
              <a:t>E. coli</a:t>
            </a:r>
            <a:r>
              <a:rPr lang="en-US" sz="3600" dirty="0">
                <a:ea typeface="+mn-lt"/>
                <a:cs typeface="+mn-lt"/>
              </a:rPr>
              <a:t> Strain in Preharvest Agricultural Water</a:t>
            </a:r>
            <a:endParaRPr lang="en-US" dirty="0">
              <a:ea typeface="+mn-lt"/>
              <a:cs typeface="+mn-lt"/>
            </a:endParaRPr>
          </a:p>
          <a:p>
            <a:endParaRPr lang="en-US" dirty="0"/>
          </a:p>
          <a:p>
            <a:endParaRPr lang="en-US" dirty="0"/>
          </a:p>
        </p:txBody>
      </p:sp>
    </p:spTree>
    <p:extLst>
      <p:ext uri="{BB962C8B-B14F-4D97-AF65-F5344CB8AC3E}">
        <p14:creationId xmlns:p14="http://schemas.microsoft.com/office/powerpoint/2010/main" val="415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F14CA-01E3-467E-A9E2-6481271F0C6B}"/>
              </a:ext>
            </a:extLst>
          </p:cNvPr>
          <p:cNvSpPr>
            <a:spLocks noGrp="1"/>
          </p:cNvSpPr>
          <p:nvPr>
            <p:ph type="title"/>
          </p:nvPr>
        </p:nvSpPr>
        <p:spPr/>
        <p:txBody>
          <a:bodyPr/>
          <a:lstStyle/>
          <a:p>
            <a:r>
              <a:rPr lang="en-US" b="1" dirty="0"/>
              <a:t>Research Highlights</a:t>
            </a:r>
          </a:p>
        </p:txBody>
      </p:sp>
      <p:sp>
        <p:nvSpPr>
          <p:cNvPr id="6" name="Content Placeholder 5">
            <a:extLst>
              <a:ext uri="{FF2B5EF4-FFF2-40B4-BE49-F238E27FC236}">
                <a16:creationId xmlns:a16="http://schemas.microsoft.com/office/drawing/2014/main" id="{C9D5F1D0-BA83-408C-8BFC-D0E58EA1D68F}"/>
              </a:ext>
            </a:extLst>
          </p:cNvPr>
          <p:cNvSpPr>
            <a:spLocks noGrp="1"/>
          </p:cNvSpPr>
          <p:nvPr>
            <p:ph idx="1"/>
          </p:nvPr>
        </p:nvSpPr>
        <p:spPr>
          <a:xfrm>
            <a:off x="838200" y="1718163"/>
            <a:ext cx="10515600" cy="4351338"/>
          </a:xfrm>
        </p:spPr>
        <p:txBody>
          <a:bodyPr vert="horz" lIns="91440" tIns="45720" rIns="91440" bIns="45720" rtlCol="0" anchor="t">
            <a:normAutofit lnSpcReduction="10000"/>
          </a:bodyPr>
          <a:lstStyle/>
          <a:p>
            <a:r>
              <a:rPr lang="en-US" dirty="0">
                <a:ea typeface="+mn-lt"/>
                <a:cs typeface="+mn-lt"/>
              </a:rPr>
              <a:t>Contact time and sanitizer type influenced STEC and </a:t>
            </a:r>
            <a:r>
              <a:rPr lang="en-US" i="1" dirty="0">
                <a:ea typeface="+mn-lt"/>
                <a:cs typeface="+mn-lt"/>
              </a:rPr>
              <a:t>E. coli</a:t>
            </a:r>
            <a:r>
              <a:rPr lang="en-US" dirty="0">
                <a:ea typeface="+mn-lt"/>
                <a:cs typeface="+mn-lt"/>
              </a:rPr>
              <a:t> TVS 353 reductions.</a:t>
            </a:r>
            <a:endParaRPr lang="en-US" dirty="0"/>
          </a:p>
          <a:p>
            <a:r>
              <a:rPr lang="en-US" dirty="0">
                <a:ea typeface="+mn-lt"/>
                <a:cs typeface="+mn-lt"/>
              </a:rPr>
              <a:t>STEC panel was more sensitive to chlorine and peracetic acid than </a:t>
            </a:r>
            <a:r>
              <a:rPr lang="en-US" i="1" dirty="0">
                <a:ea typeface="+mn-lt"/>
                <a:cs typeface="+mn-lt"/>
              </a:rPr>
              <a:t>E. coli</a:t>
            </a:r>
            <a:r>
              <a:rPr lang="en-US" dirty="0">
                <a:ea typeface="+mn-lt"/>
                <a:cs typeface="+mn-lt"/>
              </a:rPr>
              <a:t> TVS 353.</a:t>
            </a:r>
            <a:endParaRPr lang="en-US"/>
          </a:p>
          <a:p>
            <a:r>
              <a:rPr lang="en-US" dirty="0">
                <a:ea typeface="+mn-lt"/>
                <a:cs typeface="+mn-lt"/>
              </a:rPr>
              <a:t>All Cl treatments achieved ≥3 log10 CFU/100 mL reduction in STEC and </a:t>
            </a:r>
            <a:r>
              <a:rPr lang="en-US" i="1" dirty="0">
                <a:ea typeface="+mn-lt"/>
                <a:cs typeface="+mn-lt"/>
              </a:rPr>
              <a:t>E. coli</a:t>
            </a:r>
            <a:r>
              <a:rPr lang="en-US" dirty="0">
                <a:ea typeface="+mn-lt"/>
                <a:cs typeface="+mn-lt"/>
              </a:rPr>
              <a:t> TVS 353.</a:t>
            </a:r>
            <a:endParaRPr lang="en-US"/>
          </a:p>
          <a:p>
            <a:r>
              <a:rPr lang="en-US" i="1" dirty="0">
                <a:ea typeface="+mn-lt"/>
                <a:cs typeface="+mn-lt"/>
              </a:rPr>
              <a:t>E. coli</a:t>
            </a:r>
            <a:r>
              <a:rPr lang="en-US" dirty="0">
                <a:ea typeface="+mn-lt"/>
                <a:cs typeface="+mn-lt"/>
              </a:rPr>
              <a:t> TVS 353 is a good surrogate candidate for in-field experiment validations.</a:t>
            </a:r>
            <a:endParaRPr lang="en-US">
              <a:ea typeface="+mn-lt"/>
              <a:cs typeface="+mn-lt"/>
            </a:endParaRPr>
          </a:p>
          <a:p>
            <a:r>
              <a:rPr lang="en-US" dirty="0">
                <a:ea typeface="+mn-lt"/>
                <a:cs typeface="+mn-lt"/>
              </a:rPr>
              <a:t>Water quality management is important to maintain residual sanitizer concentrations.</a:t>
            </a:r>
            <a:endParaRPr lang="en-US"/>
          </a:p>
        </p:txBody>
      </p:sp>
    </p:spTree>
    <p:extLst>
      <p:ext uri="{BB962C8B-B14F-4D97-AF65-F5344CB8AC3E}">
        <p14:creationId xmlns:p14="http://schemas.microsoft.com/office/powerpoint/2010/main" val="39911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633046" y="423740"/>
            <a:ext cx="9694984" cy="1296256"/>
          </a:xfrm>
        </p:spPr>
        <p:txBody>
          <a:bodyPr>
            <a:normAutofit/>
          </a:bodyPr>
          <a:lstStyle/>
          <a:p>
            <a:r>
              <a:rPr lang="en-US" sz="4000" b="1" dirty="0">
                <a:ea typeface="+mj-lt"/>
                <a:cs typeface="+mj-lt"/>
              </a:rPr>
              <a:t>Effect of Interactions Between Factors on </a:t>
            </a:r>
            <a:r>
              <a:rPr lang="en-US" sz="4000" b="1" i="1" dirty="0">
                <a:ea typeface="+mj-lt"/>
                <a:cs typeface="+mj-lt"/>
              </a:rPr>
              <a:t>E. coli</a:t>
            </a:r>
            <a:r>
              <a:rPr lang="en-US" sz="4000" b="1" dirty="0">
                <a:ea typeface="+mj-lt"/>
                <a:cs typeface="+mj-lt"/>
              </a:rPr>
              <a:t> Reductions</a:t>
            </a:r>
            <a:endParaRPr lang="en-US" sz="4000" b="1" dirty="0"/>
          </a:p>
        </p:txBody>
      </p:sp>
      <p:sp>
        <p:nvSpPr>
          <p:cNvPr id="4" name="TextBox 3">
            <a:extLst>
              <a:ext uri="{FF2B5EF4-FFF2-40B4-BE49-F238E27FC236}">
                <a16:creationId xmlns:a16="http://schemas.microsoft.com/office/drawing/2014/main" id="{65551724-D483-4877-9533-9C0EFB35F016}"/>
              </a:ext>
            </a:extLst>
          </p:cNvPr>
          <p:cNvSpPr txBox="1"/>
          <p:nvPr/>
        </p:nvSpPr>
        <p:spPr>
          <a:xfrm>
            <a:off x="7687518" y="1327015"/>
            <a:ext cx="4049866" cy="4859472"/>
          </a:xfrm>
          <a:prstGeom prst="rect">
            <a:avLst/>
          </a:prstGeom>
          <a:noFill/>
        </p:spPr>
        <p:txBody>
          <a:bodyPr wrap="square" lIns="91440" tIns="45720" rIns="91440" bIns="45720" rtlCol="0" anchor="t">
            <a:spAutoFit/>
          </a:bodyPr>
          <a:lstStyle/>
          <a:p>
            <a:r>
              <a:rPr lang="en-US" sz="2200" dirty="0">
                <a:ea typeface="+mn-lt"/>
                <a:cs typeface="+mn-lt"/>
              </a:rPr>
              <a:t>Contact time had the largest effect on both Shiga-toxin producing </a:t>
            </a:r>
            <a:r>
              <a:rPr lang="en-US" sz="2200" i="1" dirty="0">
                <a:ea typeface="+mn-lt"/>
                <a:cs typeface="+mn-lt"/>
              </a:rPr>
              <a:t>E. coli</a:t>
            </a:r>
            <a:r>
              <a:rPr lang="en-US" sz="2200" dirty="0">
                <a:ea typeface="+mn-lt"/>
                <a:cs typeface="+mn-lt"/>
              </a:rPr>
              <a:t> (STEC) and Generic </a:t>
            </a:r>
            <a:r>
              <a:rPr lang="en-US" sz="2200" i="1" dirty="0">
                <a:ea typeface="+mn-lt"/>
                <a:cs typeface="+mn-lt"/>
              </a:rPr>
              <a:t>E. coli</a:t>
            </a:r>
            <a:r>
              <a:rPr lang="en-US" sz="2200" dirty="0">
                <a:ea typeface="+mn-lt"/>
                <a:cs typeface="+mn-lt"/>
              </a:rPr>
              <a:t> (TVS 353) concentrations.</a:t>
            </a:r>
          </a:p>
          <a:p>
            <a:endParaRPr lang="en-US" sz="2200" dirty="0"/>
          </a:p>
          <a:p>
            <a:r>
              <a:rPr lang="en-US" sz="2200" dirty="0">
                <a:ea typeface="+mn-lt"/>
                <a:cs typeface="+mn-lt"/>
              </a:rPr>
              <a:t>Sanitizer type was of second greatest importance after contact time, with chlorine resulting in greater reductions in STEC and </a:t>
            </a:r>
            <a:r>
              <a:rPr lang="en-US" sz="2200" i="1" dirty="0">
                <a:ea typeface="+mn-lt"/>
                <a:cs typeface="+mn-lt"/>
              </a:rPr>
              <a:t>E. coli</a:t>
            </a:r>
            <a:r>
              <a:rPr lang="en-US" sz="2200" dirty="0">
                <a:ea typeface="+mn-lt"/>
                <a:cs typeface="+mn-lt"/>
              </a:rPr>
              <a:t> TVS 353 compared to peracetic acid (PAA).</a:t>
            </a:r>
            <a:endParaRPr lang="en-US" sz="2200" dirty="0"/>
          </a:p>
          <a:p>
            <a:pPr>
              <a:lnSpc>
                <a:spcPct val="107000"/>
              </a:lnSpc>
              <a:spcAft>
                <a:spcPts val="800"/>
              </a:spcAft>
            </a:pPr>
            <a:endParaRPr lang="en-US" sz="2400" dirty="0"/>
          </a:p>
        </p:txBody>
      </p:sp>
      <p:pic>
        <p:nvPicPr>
          <p:cNvPr id="3" name="Picture 2" descr="A diagram of a diagram of different types of water&#10;&#10;Description automatically generated">
            <a:extLst>
              <a:ext uri="{FF2B5EF4-FFF2-40B4-BE49-F238E27FC236}">
                <a16:creationId xmlns:a16="http://schemas.microsoft.com/office/drawing/2014/main" id="{64E4C2FE-E7FD-5972-7444-8A6A57D8741D}"/>
              </a:ext>
            </a:extLst>
          </p:cNvPr>
          <p:cNvPicPr>
            <a:picLocks noChangeAspect="1"/>
          </p:cNvPicPr>
          <p:nvPr/>
        </p:nvPicPr>
        <p:blipFill>
          <a:blip r:embed="rId3"/>
          <a:stretch>
            <a:fillRect/>
          </a:stretch>
        </p:blipFill>
        <p:spPr>
          <a:xfrm>
            <a:off x="629302" y="1974554"/>
            <a:ext cx="7059083" cy="3573199"/>
          </a:xfrm>
          <a:prstGeom prst="rect">
            <a:avLst/>
          </a:prstGeom>
        </p:spPr>
      </p:pic>
    </p:spTree>
    <p:extLst>
      <p:ext uri="{BB962C8B-B14F-4D97-AF65-F5344CB8AC3E}">
        <p14:creationId xmlns:p14="http://schemas.microsoft.com/office/powerpoint/2010/main" val="315388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633046" y="423740"/>
            <a:ext cx="9694984" cy="1296256"/>
          </a:xfrm>
        </p:spPr>
        <p:txBody>
          <a:bodyPr>
            <a:normAutofit/>
          </a:bodyPr>
          <a:lstStyle/>
          <a:p>
            <a:r>
              <a:rPr lang="en-US" sz="4000" b="1" dirty="0">
                <a:ea typeface="+mj-lt"/>
                <a:cs typeface="+mj-lt"/>
              </a:rPr>
              <a:t>Effect of Interactions Between Factors on </a:t>
            </a:r>
            <a:r>
              <a:rPr lang="en-US" sz="4000" b="1" i="1" dirty="0">
                <a:ea typeface="+mj-lt"/>
                <a:cs typeface="+mj-lt"/>
              </a:rPr>
              <a:t>E. coli</a:t>
            </a:r>
            <a:r>
              <a:rPr lang="en-US" sz="4000" b="1" dirty="0">
                <a:ea typeface="+mj-lt"/>
                <a:cs typeface="+mj-lt"/>
              </a:rPr>
              <a:t> Reductions</a:t>
            </a:r>
            <a:endParaRPr lang="en-US" sz="4000" b="1" dirty="0"/>
          </a:p>
        </p:txBody>
      </p:sp>
      <p:sp>
        <p:nvSpPr>
          <p:cNvPr id="4" name="TextBox 3">
            <a:extLst>
              <a:ext uri="{FF2B5EF4-FFF2-40B4-BE49-F238E27FC236}">
                <a16:creationId xmlns:a16="http://schemas.microsoft.com/office/drawing/2014/main" id="{65551724-D483-4877-9533-9C0EFB35F016}"/>
              </a:ext>
            </a:extLst>
          </p:cNvPr>
          <p:cNvSpPr txBox="1"/>
          <p:nvPr/>
        </p:nvSpPr>
        <p:spPr>
          <a:xfrm>
            <a:off x="7867435" y="1972598"/>
            <a:ext cx="3785283" cy="4351640"/>
          </a:xfrm>
          <a:prstGeom prst="rect">
            <a:avLst/>
          </a:prstGeom>
          <a:noFill/>
        </p:spPr>
        <p:txBody>
          <a:bodyPr wrap="square" lIns="91440" tIns="45720" rIns="91440" bIns="45720" rtlCol="0" anchor="t">
            <a:spAutoFit/>
          </a:bodyPr>
          <a:lstStyle/>
          <a:p>
            <a:r>
              <a:rPr lang="en-US" sz="2300" dirty="0">
                <a:ea typeface="+mn-lt"/>
                <a:cs typeface="+mn-lt"/>
              </a:rPr>
              <a:t>While a 1-min contact time was sufficient in reducing </a:t>
            </a:r>
            <a:r>
              <a:rPr lang="en-US" sz="2300" i="1" dirty="0">
                <a:ea typeface="+mn-lt"/>
                <a:cs typeface="+mn-lt"/>
              </a:rPr>
              <a:t>E. coli</a:t>
            </a:r>
            <a:r>
              <a:rPr lang="en-US" sz="2300" dirty="0">
                <a:ea typeface="+mn-lt"/>
                <a:cs typeface="+mn-lt"/>
              </a:rPr>
              <a:t> levels by the 3 log10 CFU/100 mL acceptance criteria for all Cl-based treatment combinations, an extended contact time was needed for the majority of the PAA-based treatment combinations.</a:t>
            </a:r>
          </a:p>
          <a:p>
            <a:endParaRPr lang="en-US" sz="2300" dirty="0"/>
          </a:p>
          <a:p>
            <a:pPr>
              <a:lnSpc>
                <a:spcPct val="107000"/>
              </a:lnSpc>
              <a:spcAft>
                <a:spcPts val="800"/>
              </a:spcAft>
            </a:pPr>
            <a:endParaRPr lang="en-US" sz="2400" dirty="0"/>
          </a:p>
        </p:txBody>
      </p:sp>
      <p:pic>
        <p:nvPicPr>
          <p:cNvPr id="3" name="Picture 2" descr="A diagram of a diagram of different types of water&#10;&#10;Description automatically generated">
            <a:extLst>
              <a:ext uri="{FF2B5EF4-FFF2-40B4-BE49-F238E27FC236}">
                <a16:creationId xmlns:a16="http://schemas.microsoft.com/office/drawing/2014/main" id="{64E4C2FE-E7FD-5972-7444-8A6A57D8741D}"/>
              </a:ext>
            </a:extLst>
          </p:cNvPr>
          <p:cNvPicPr>
            <a:picLocks noChangeAspect="1"/>
          </p:cNvPicPr>
          <p:nvPr/>
        </p:nvPicPr>
        <p:blipFill>
          <a:blip r:embed="rId3"/>
          <a:stretch>
            <a:fillRect/>
          </a:stretch>
        </p:blipFill>
        <p:spPr>
          <a:xfrm>
            <a:off x="629302" y="1974554"/>
            <a:ext cx="7059083" cy="3573199"/>
          </a:xfrm>
          <a:prstGeom prst="rect">
            <a:avLst/>
          </a:prstGeom>
        </p:spPr>
      </p:pic>
    </p:spTree>
    <p:extLst>
      <p:ext uri="{BB962C8B-B14F-4D97-AF65-F5344CB8AC3E}">
        <p14:creationId xmlns:p14="http://schemas.microsoft.com/office/powerpoint/2010/main" val="174424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668867" y="365125"/>
            <a:ext cx="10684933" cy="1346729"/>
          </a:xfrm>
        </p:spPr>
        <p:txBody>
          <a:bodyPr>
            <a:normAutofit fontScale="90000"/>
          </a:bodyPr>
          <a:lstStyle/>
          <a:p>
            <a:r>
              <a:rPr lang="en-US" b="1" dirty="0">
                <a:ea typeface="+mj-lt"/>
                <a:cs typeface="+mj-lt"/>
              </a:rPr>
              <a:t>Results of the Log-linear Model Characterizing the Reductions in </a:t>
            </a:r>
            <a:r>
              <a:rPr lang="en-US" b="1" i="1" dirty="0">
                <a:ea typeface="+mj-lt"/>
                <a:cs typeface="+mj-lt"/>
              </a:rPr>
              <a:t>E. coli</a:t>
            </a:r>
            <a:r>
              <a:rPr lang="en-US" b="1" dirty="0">
                <a:ea typeface="+mj-lt"/>
                <a:cs typeface="+mj-lt"/>
              </a:rPr>
              <a:t> Concentration</a:t>
            </a:r>
            <a:endParaRPr lang="en-US" b="1"/>
          </a:p>
        </p:txBody>
      </p:sp>
      <p:sp>
        <p:nvSpPr>
          <p:cNvPr id="5" name="TextBox 4">
            <a:extLst>
              <a:ext uri="{FF2B5EF4-FFF2-40B4-BE49-F238E27FC236}">
                <a16:creationId xmlns:a16="http://schemas.microsoft.com/office/drawing/2014/main" id="{F74BAC8A-D65B-44DC-9719-3E8183A48768}"/>
              </a:ext>
            </a:extLst>
          </p:cNvPr>
          <p:cNvSpPr txBox="1"/>
          <p:nvPr/>
        </p:nvSpPr>
        <p:spPr>
          <a:xfrm>
            <a:off x="5370070" y="1835016"/>
            <a:ext cx="6154699" cy="4216539"/>
          </a:xfrm>
          <a:prstGeom prst="rect">
            <a:avLst/>
          </a:prstGeom>
          <a:noFill/>
        </p:spPr>
        <p:txBody>
          <a:bodyPr wrap="square" lIns="91440" tIns="45720" rIns="91440" bIns="45720" rtlCol="0" anchor="t">
            <a:spAutoFit/>
          </a:bodyPr>
          <a:lstStyle/>
          <a:p>
            <a:r>
              <a:rPr lang="en-US" sz="2400" dirty="0">
                <a:ea typeface="+mn-lt"/>
                <a:cs typeface="+mn-lt"/>
              </a:rPr>
              <a:t>The STEC panel was more sensitive to sanitizer treatment compared to the </a:t>
            </a:r>
            <a:r>
              <a:rPr lang="en-US" sz="2400" i="1" dirty="0">
                <a:ea typeface="+mn-lt"/>
                <a:cs typeface="+mn-lt"/>
              </a:rPr>
              <a:t>E. coli</a:t>
            </a:r>
            <a:r>
              <a:rPr lang="en-US" sz="2400" dirty="0">
                <a:ea typeface="+mn-lt"/>
                <a:cs typeface="+mn-lt"/>
              </a:rPr>
              <a:t> TVS 353 strain. </a:t>
            </a:r>
          </a:p>
          <a:p>
            <a:endParaRPr lang="en-US" sz="2400" dirty="0"/>
          </a:p>
          <a:p>
            <a:r>
              <a:rPr lang="en-US" sz="2400" dirty="0">
                <a:ea typeface="+mn-lt"/>
                <a:cs typeface="+mn-lt"/>
              </a:rPr>
              <a:t>Our findings suggest </a:t>
            </a:r>
            <a:r>
              <a:rPr lang="en-US" sz="2400" i="1" dirty="0">
                <a:ea typeface="+mn-lt"/>
                <a:cs typeface="+mn-lt"/>
              </a:rPr>
              <a:t>E. coli</a:t>
            </a:r>
            <a:r>
              <a:rPr lang="en-US" sz="2400" dirty="0">
                <a:ea typeface="+mn-lt"/>
                <a:cs typeface="+mn-lt"/>
              </a:rPr>
              <a:t> TVS 353 appears to be a conservative surrogate for in-field experiments, since it possesses similar but slightly more resistant survival characteristics, compared to the STEC panel.</a:t>
            </a:r>
            <a:endParaRPr lang="en-US" sz="2400" dirty="0"/>
          </a:p>
          <a:p>
            <a:endParaRPr lang="en-US" sz="2800" dirty="0">
              <a:latin typeface="Arial Nova"/>
              <a:ea typeface="Calibri"/>
              <a:cs typeface="Arial"/>
            </a:endParaRPr>
          </a:p>
        </p:txBody>
      </p:sp>
      <p:pic>
        <p:nvPicPr>
          <p:cNvPr id="4" name="Picture 3" descr="A screenshot of a test results&#10;&#10;Description automatically generated">
            <a:extLst>
              <a:ext uri="{FF2B5EF4-FFF2-40B4-BE49-F238E27FC236}">
                <a16:creationId xmlns:a16="http://schemas.microsoft.com/office/drawing/2014/main" id="{03262967-B671-C9A4-BBAA-58D6C5C8A6C5}"/>
              </a:ext>
            </a:extLst>
          </p:cNvPr>
          <p:cNvPicPr>
            <a:picLocks noChangeAspect="1"/>
          </p:cNvPicPr>
          <p:nvPr/>
        </p:nvPicPr>
        <p:blipFill>
          <a:blip r:embed="rId3"/>
          <a:stretch>
            <a:fillRect/>
          </a:stretch>
        </p:blipFill>
        <p:spPr>
          <a:xfrm>
            <a:off x="668382" y="1519766"/>
            <a:ext cx="4568736" cy="4485216"/>
          </a:xfrm>
          <a:prstGeom prst="rect">
            <a:avLst/>
          </a:prstGeom>
          <a:ln>
            <a:noFill/>
          </a:ln>
        </p:spPr>
      </p:pic>
    </p:spTree>
    <p:extLst>
      <p:ext uri="{BB962C8B-B14F-4D97-AF65-F5344CB8AC3E}">
        <p14:creationId xmlns:p14="http://schemas.microsoft.com/office/powerpoint/2010/main" val="3413287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r code on a white background&#10;&#10;Description automatically generated">
            <a:extLst>
              <a:ext uri="{FF2B5EF4-FFF2-40B4-BE49-F238E27FC236}">
                <a16:creationId xmlns:a16="http://schemas.microsoft.com/office/drawing/2014/main" id="{40B9C637-CDAB-CEDF-1FCC-75EE14E202DE}"/>
              </a:ext>
            </a:extLst>
          </p:cNvPr>
          <p:cNvPicPr>
            <a:picLocks noChangeAspect="1"/>
          </p:cNvPicPr>
          <p:nvPr/>
        </p:nvPicPr>
        <p:blipFill>
          <a:blip r:embed="rId3"/>
          <a:stretch>
            <a:fillRect/>
          </a:stretch>
        </p:blipFill>
        <p:spPr>
          <a:xfrm>
            <a:off x="10061989" y="553980"/>
            <a:ext cx="1597269" cy="1509347"/>
          </a:xfrm>
          <a:prstGeom prst="rect">
            <a:avLst/>
          </a:prstGeom>
        </p:spPr>
      </p:pic>
      <p:sp>
        <p:nvSpPr>
          <p:cNvPr id="7" name="Title 6">
            <a:extLst>
              <a:ext uri="{FF2B5EF4-FFF2-40B4-BE49-F238E27FC236}">
                <a16:creationId xmlns:a16="http://schemas.microsoft.com/office/drawing/2014/main" id="{022A1EDE-81C8-499E-B5B6-5E7E8CB3A653}"/>
              </a:ext>
            </a:extLst>
          </p:cNvPr>
          <p:cNvSpPr>
            <a:spLocks noGrp="1"/>
          </p:cNvSpPr>
          <p:nvPr>
            <p:ph type="title"/>
          </p:nvPr>
        </p:nvSpPr>
        <p:spPr/>
        <p:txBody>
          <a:bodyPr/>
          <a:lstStyle/>
          <a:p>
            <a:r>
              <a:rPr lang="en-US" b="1" dirty="0"/>
              <a:t>More Information</a:t>
            </a:r>
          </a:p>
        </p:txBody>
      </p:sp>
      <p:sp>
        <p:nvSpPr>
          <p:cNvPr id="5" name="Footer Placeholder 3">
            <a:extLst>
              <a:ext uri="{FF2B5EF4-FFF2-40B4-BE49-F238E27FC236}">
                <a16:creationId xmlns:a16="http://schemas.microsoft.com/office/drawing/2014/main" id="{57AC503A-7322-4C91-9BD0-28B5576C736C}"/>
              </a:ext>
            </a:extLst>
          </p:cNvPr>
          <p:cNvSpPr txBox="1">
            <a:spLocks/>
          </p:cNvSpPr>
          <p:nvPr/>
        </p:nvSpPr>
        <p:spPr>
          <a:xfrm>
            <a:off x="482884" y="5209953"/>
            <a:ext cx="11270751" cy="64631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tx1"/>
                </a:solidFill>
              </a:rPr>
              <a:t>This work is supported by the Specialty Crops Research Initiative [grant no. 2020-51181-32157] from the USDA National Institute of Food and Agriculture. Any opinions, findings, conclusions, or recommendations expressed in this presentation are those of the speakers and do not necessarily reflect the view of the U.S. Department of Agriculture.</a:t>
            </a:r>
          </a:p>
        </p:txBody>
      </p:sp>
      <p:sp>
        <p:nvSpPr>
          <p:cNvPr id="3" name="TextBox 2">
            <a:extLst>
              <a:ext uri="{FF2B5EF4-FFF2-40B4-BE49-F238E27FC236}">
                <a16:creationId xmlns:a16="http://schemas.microsoft.com/office/drawing/2014/main" id="{3486BFD0-DBEA-4653-8DA8-59123BC144A8}"/>
              </a:ext>
            </a:extLst>
          </p:cNvPr>
          <p:cNvSpPr txBox="1"/>
          <p:nvPr/>
        </p:nvSpPr>
        <p:spPr>
          <a:xfrm>
            <a:off x="956544" y="3582529"/>
            <a:ext cx="3207760" cy="1508105"/>
          </a:xfrm>
          <a:prstGeom prst="rect">
            <a:avLst/>
          </a:prstGeom>
          <a:noFill/>
        </p:spPr>
        <p:txBody>
          <a:bodyPr wrap="square" lIns="91440" tIns="45720" rIns="91440" bIns="45720" rtlCol="0" anchor="t">
            <a:spAutoFit/>
          </a:bodyPr>
          <a:lstStyle/>
          <a:p>
            <a:pPr algn="ctr"/>
            <a:r>
              <a:rPr lang="en-US" sz="2000" b="1" dirty="0">
                <a:ea typeface="+mn-lt"/>
                <a:cs typeface="+mn-lt"/>
              </a:rPr>
              <a:t>Claire M. Murphy, Ph.D.</a:t>
            </a:r>
            <a:endParaRPr lang="en-US" dirty="0"/>
          </a:p>
          <a:p>
            <a:pPr algn="ctr"/>
            <a:r>
              <a:rPr lang="en-US" dirty="0">
                <a:ea typeface="+mn-lt"/>
                <a:cs typeface="+mn-lt"/>
              </a:rPr>
              <a:t>Assistant Professor and Extension Specialist</a:t>
            </a:r>
          </a:p>
          <a:p>
            <a:pPr algn="ctr"/>
            <a:r>
              <a:rPr lang="en-US" dirty="0"/>
              <a:t>Washington State University</a:t>
            </a:r>
          </a:p>
          <a:p>
            <a:pPr algn="ctr"/>
            <a:r>
              <a:rPr lang="en-US" dirty="0">
                <a:ea typeface="+mn-lt"/>
                <a:cs typeface="+mn-lt"/>
                <a:hlinkClick r:id="rId4"/>
              </a:rPr>
              <a:t>claire.murphy@wsu.edu</a:t>
            </a:r>
            <a:endParaRPr lang="en-US"/>
          </a:p>
        </p:txBody>
      </p:sp>
      <p:sp>
        <p:nvSpPr>
          <p:cNvPr id="12" name="TextBox 11">
            <a:extLst>
              <a:ext uri="{FF2B5EF4-FFF2-40B4-BE49-F238E27FC236}">
                <a16:creationId xmlns:a16="http://schemas.microsoft.com/office/drawing/2014/main" id="{05CF7559-90AA-4F91-912D-3E684338BB2B}"/>
              </a:ext>
            </a:extLst>
          </p:cNvPr>
          <p:cNvSpPr txBox="1"/>
          <p:nvPr/>
        </p:nvSpPr>
        <p:spPr>
          <a:xfrm>
            <a:off x="4341849" y="3578923"/>
            <a:ext cx="4491598" cy="1231106"/>
          </a:xfrm>
          <a:prstGeom prst="rect">
            <a:avLst/>
          </a:prstGeom>
          <a:noFill/>
        </p:spPr>
        <p:txBody>
          <a:bodyPr wrap="square" lIns="91440" tIns="45720" rIns="91440" bIns="45720" rtlCol="0" anchor="t">
            <a:spAutoFit/>
          </a:bodyPr>
          <a:lstStyle/>
          <a:p>
            <a:pPr algn="ctr"/>
            <a:r>
              <a:rPr lang="en-US" sz="2000" b="1" dirty="0">
                <a:ea typeface="+mn-lt"/>
                <a:cs typeface="+mn-lt"/>
              </a:rPr>
              <a:t>Laura K. Strawn, Ph.D.</a:t>
            </a:r>
            <a:endParaRPr lang="en-US" dirty="0">
              <a:ea typeface="+mn-lt"/>
              <a:cs typeface="+mn-lt"/>
            </a:endParaRPr>
          </a:p>
          <a:p>
            <a:pPr algn="ctr"/>
            <a:r>
              <a:rPr lang="en-US" dirty="0">
                <a:ea typeface="+mn-lt"/>
                <a:cs typeface="+mn-lt"/>
              </a:rPr>
              <a:t>Associate Professor</a:t>
            </a:r>
          </a:p>
          <a:p>
            <a:pPr algn="ctr"/>
            <a:r>
              <a:rPr lang="en-US" dirty="0">
                <a:ea typeface="+mn-lt"/>
                <a:cs typeface="+mn-lt"/>
              </a:rPr>
              <a:t>Virginia Tech</a:t>
            </a:r>
          </a:p>
          <a:p>
            <a:pPr algn="ctr"/>
            <a:r>
              <a:rPr lang="en-US" dirty="0">
                <a:ea typeface="+mn-lt"/>
                <a:cs typeface="+mn-lt"/>
                <a:hlinkClick r:id="rId5"/>
              </a:rPr>
              <a:t>laurakstrawn@vt.edu</a:t>
            </a:r>
            <a:endParaRPr lang="en-US"/>
          </a:p>
        </p:txBody>
      </p:sp>
      <p:sp>
        <p:nvSpPr>
          <p:cNvPr id="13" name="TextBox 12">
            <a:extLst>
              <a:ext uri="{FF2B5EF4-FFF2-40B4-BE49-F238E27FC236}">
                <a16:creationId xmlns:a16="http://schemas.microsoft.com/office/drawing/2014/main" id="{1E2C0ACD-86CF-47D1-8C94-630069D3C949}"/>
              </a:ext>
            </a:extLst>
          </p:cNvPr>
          <p:cNvSpPr txBox="1"/>
          <p:nvPr/>
        </p:nvSpPr>
        <p:spPr>
          <a:xfrm>
            <a:off x="8667100" y="2410989"/>
            <a:ext cx="1746960" cy="707886"/>
          </a:xfrm>
          <a:prstGeom prst="rect">
            <a:avLst/>
          </a:prstGeom>
          <a:noFill/>
        </p:spPr>
        <p:txBody>
          <a:bodyPr wrap="square" rtlCol="0">
            <a:spAutoFit/>
          </a:bodyPr>
          <a:lstStyle/>
          <a:p>
            <a:pPr algn="ctr"/>
            <a:r>
              <a:rPr lang="en-US" sz="2000" b="1" dirty="0"/>
              <a:t>Check out our paper!</a:t>
            </a:r>
            <a:endParaRPr lang="en-US" dirty="0"/>
          </a:p>
        </p:txBody>
      </p:sp>
      <p:pic>
        <p:nvPicPr>
          <p:cNvPr id="14" name="Picture 13" descr="A person smiling at the camera&#10;&#10;Description automatically generated">
            <a:extLst>
              <a:ext uri="{FF2B5EF4-FFF2-40B4-BE49-F238E27FC236}">
                <a16:creationId xmlns:a16="http://schemas.microsoft.com/office/drawing/2014/main" id="{671D2EB2-1716-4A6E-91EC-55F644C98ACA}"/>
              </a:ext>
            </a:extLst>
          </p:cNvPr>
          <p:cNvPicPr>
            <a:picLocks noChangeAspect="1"/>
          </p:cNvPicPr>
          <p:nvPr/>
        </p:nvPicPr>
        <p:blipFill>
          <a:blip r:embed="rId6"/>
          <a:stretch>
            <a:fillRect/>
          </a:stretch>
        </p:blipFill>
        <p:spPr>
          <a:xfrm>
            <a:off x="5484324" y="1386288"/>
            <a:ext cx="2200275" cy="2181225"/>
          </a:xfrm>
          <a:prstGeom prst="rect">
            <a:avLst/>
          </a:prstGeom>
        </p:spPr>
      </p:pic>
      <p:pic>
        <p:nvPicPr>
          <p:cNvPr id="15" name="Picture 14" descr="A person smiling at the camera&#10;&#10;Description automatically generated">
            <a:extLst>
              <a:ext uri="{FF2B5EF4-FFF2-40B4-BE49-F238E27FC236}">
                <a16:creationId xmlns:a16="http://schemas.microsoft.com/office/drawing/2014/main" id="{4400D373-6215-3C56-5CE6-ADC922686F75}"/>
              </a:ext>
            </a:extLst>
          </p:cNvPr>
          <p:cNvPicPr>
            <a:picLocks noChangeAspect="1"/>
          </p:cNvPicPr>
          <p:nvPr/>
        </p:nvPicPr>
        <p:blipFill>
          <a:blip r:embed="rId7"/>
          <a:srcRect l="-1360" t="3692" b="22898"/>
          <a:stretch/>
        </p:blipFill>
        <p:spPr>
          <a:xfrm>
            <a:off x="1449917" y="1395568"/>
            <a:ext cx="2199296" cy="2182794"/>
          </a:xfrm>
          <a:prstGeom prst="rect">
            <a:avLst/>
          </a:prstGeom>
        </p:spPr>
      </p:pic>
      <p:pic>
        <p:nvPicPr>
          <p:cNvPr id="2" name="Picture 1" descr="A qr code on a white background&#10;&#10;Description automatically generated">
            <a:extLst>
              <a:ext uri="{FF2B5EF4-FFF2-40B4-BE49-F238E27FC236}">
                <a16:creationId xmlns:a16="http://schemas.microsoft.com/office/drawing/2014/main" id="{AFD307AF-C22C-822F-013A-32BC1EEBC884}"/>
              </a:ext>
            </a:extLst>
          </p:cNvPr>
          <p:cNvPicPr>
            <a:picLocks noChangeAspect="1"/>
          </p:cNvPicPr>
          <p:nvPr/>
        </p:nvPicPr>
        <p:blipFill>
          <a:blip r:embed="rId8"/>
          <a:stretch>
            <a:fillRect/>
          </a:stretch>
        </p:blipFill>
        <p:spPr>
          <a:xfrm>
            <a:off x="10064750" y="550333"/>
            <a:ext cx="1598084" cy="1513417"/>
          </a:xfrm>
          <a:prstGeom prst="rect">
            <a:avLst/>
          </a:prstGeom>
        </p:spPr>
      </p:pic>
      <p:pic>
        <p:nvPicPr>
          <p:cNvPr id="6" name="Graphic 5" descr="Line arrow: Clockwise curve with solid fill">
            <a:extLst>
              <a:ext uri="{FF2B5EF4-FFF2-40B4-BE49-F238E27FC236}">
                <a16:creationId xmlns:a16="http://schemas.microsoft.com/office/drawing/2014/main" id="{F669A21D-FE2A-4960-AC3D-A153A310D4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3775508">
            <a:off x="9341666" y="1461393"/>
            <a:ext cx="914400" cy="914400"/>
          </a:xfrm>
          <a:prstGeom prst="rect">
            <a:avLst/>
          </a:prstGeom>
        </p:spPr>
      </p:pic>
    </p:spTree>
    <p:extLst>
      <p:ext uri="{BB962C8B-B14F-4D97-AF65-F5344CB8AC3E}">
        <p14:creationId xmlns:p14="http://schemas.microsoft.com/office/powerpoint/2010/main" val="2441874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Ink Fre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Office Theme</vt:lpstr>
      <vt:lpstr>Research Updates: Objective 1</vt:lpstr>
      <vt:lpstr>Research Highlights</vt:lpstr>
      <vt:lpstr>Effect of Interactions Between Factors on E. coli Reductions</vt:lpstr>
      <vt:lpstr>Effect of Interactions Between Factors on E. coli Reductions</vt:lpstr>
      <vt:lpstr>Results of the Log-linear Model Characterizing the Reductions in E. coli Concentration</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157</cp:revision>
  <dcterms:created xsi:type="dcterms:W3CDTF">2024-10-23T13:37:51Z</dcterms:created>
  <dcterms:modified xsi:type="dcterms:W3CDTF">2024-12-10T15:35:02Z</dcterms:modified>
</cp:coreProperties>
</file>